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6" r:id="rId1"/>
    <p:sldMasterId id="2147483676" r:id="rId2"/>
  </p:sldMasterIdLst>
  <p:notesMasterIdLst>
    <p:notesMasterId r:id="rId29"/>
  </p:notesMasterIdLst>
  <p:sldIdLst>
    <p:sldId id="368" r:id="rId3"/>
    <p:sldId id="463" r:id="rId4"/>
    <p:sldId id="468" r:id="rId5"/>
    <p:sldId id="472" r:id="rId6"/>
    <p:sldId id="469" r:id="rId7"/>
    <p:sldId id="473" r:id="rId8"/>
    <p:sldId id="470" r:id="rId9"/>
    <p:sldId id="484" r:id="rId10"/>
    <p:sldId id="485" r:id="rId11"/>
    <p:sldId id="478" r:id="rId12"/>
    <p:sldId id="476" r:id="rId13"/>
    <p:sldId id="474" r:id="rId14"/>
    <p:sldId id="479" r:id="rId15"/>
    <p:sldId id="480" r:id="rId16"/>
    <p:sldId id="481" r:id="rId17"/>
    <p:sldId id="477" r:id="rId18"/>
    <p:sldId id="482" r:id="rId19"/>
    <p:sldId id="467" r:id="rId20"/>
    <p:sldId id="462" r:id="rId21"/>
    <p:sldId id="461" r:id="rId22"/>
    <p:sldId id="464" r:id="rId23"/>
    <p:sldId id="459" r:id="rId24"/>
    <p:sldId id="465" r:id="rId25"/>
    <p:sldId id="483" r:id="rId26"/>
    <p:sldId id="450" r:id="rId27"/>
    <p:sldId id="45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FFFFFF"/>
    <a:srgbClr val="FFA6A6"/>
    <a:srgbClr val="F30C1A"/>
    <a:srgbClr val="45546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00"/>
    <p:restoredTop sz="92937"/>
  </p:normalViewPr>
  <p:slideViewPr>
    <p:cSldViewPr snapToGrid="0" snapToObjects="1">
      <p:cViewPr varScale="1">
        <p:scale>
          <a:sx n="145" d="100"/>
          <a:sy n="145" d="100"/>
        </p:scale>
        <p:origin x="200" y="192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4CB150-5194-DD49-8A85-435786067C1E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7484D8-9EA4-D248-98EE-75F521D80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37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7484D8-9EA4-D248-98EE-75F521D80C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01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F5E48-8C8D-E345-8876-9C9E64CE9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7421F3-8744-9948-86F7-2B35396B09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QuTech Seminar: Protocol Design Considerations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58A0BF-9EF4-8846-BC14-4B4083FA9F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1B93961-DF7A-7041-8038-0408F7E7278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1ED42-B668-D34E-9EE8-3F9528ED36C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22-Nov-2019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B6993D-3A93-6243-A60E-E50D2CF51E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9575" y="1179513"/>
            <a:ext cx="11333163" cy="5053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1007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F5E48-8C8D-E345-8876-9C9E64CE9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7421F3-8744-9948-86F7-2B35396B09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QuTech Seminar: Protocol Design Considerations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58A0BF-9EF4-8846-BC14-4B4083FA9F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1B93961-DF7A-7041-8038-0408F7E7278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1ED42-B668-D34E-9EE8-3F9528ED36C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/>
              <a:t>22-Nov-2019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165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4D115-5B3A-7444-AFC6-EB08831B9F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5248" y="301003"/>
            <a:ext cx="11374611" cy="99731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66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Book" panose="02000503020000020003" pitchFamily="2" charset="0"/>
              </a:defRPr>
            </a:lvl1pPr>
          </a:lstStyle>
          <a:p>
            <a:r>
              <a:rPr lang="en-US" dirty="0"/>
              <a:t>P4: Programmable </a:t>
            </a:r>
            <a:r>
              <a:rPr lang="en-US" dirty="0" err="1"/>
              <a:t>Dataplane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D40EDA-893E-014C-BDD9-68920580489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2140" y="1298318"/>
            <a:ext cx="9424781" cy="57675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Book" panose="02000503020000020003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QuTech Delft</a:t>
            </a:r>
          </a:p>
          <a:p>
            <a:r>
              <a:rPr lang="en-US" dirty="0"/>
              <a:t>© Bruno Rijsman, </a:t>
            </a:r>
            <a:r>
              <a:rPr lang="en-US" dirty="0" err="1"/>
              <a:t>brunorijsman@gmail.com</a:t>
            </a:r>
            <a:r>
              <a:rPr lang="en-US" dirty="0"/>
              <a:t>, 12 September 2019 v1</a:t>
            </a:r>
          </a:p>
        </p:txBody>
      </p:sp>
    </p:spTree>
    <p:extLst>
      <p:ext uri="{BB962C8B-B14F-4D97-AF65-F5344CB8AC3E}">
        <p14:creationId xmlns:p14="http://schemas.microsoft.com/office/powerpoint/2010/main" val="1809778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4D115-5B3A-7444-AFC6-EB08831B9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537" y="1366236"/>
            <a:ext cx="11742821" cy="99731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6600">
                <a:solidFill>
                  <a:schemeClr val="tx1"/>
                </a:solidFill>
                <a:effectLst/>
                <a:latin typeface="Avenir Book" panose="02000503020000020003" pitchFamily="2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5826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9A3220-FDEA-9841-A9E4-1B7B89974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73" y="331619"/>
            <a:ext cx="11333746" cy="7391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A365C-DB8B-494C-9245-A406D049D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9073" y="1239258"/>
            <a:ext cx="11333747" cy="49377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341328E-D2F5-D140-9BE0-63B73FACED6B}"/>
              </a:ext>
            </a:extLst>
          </p:cNvPr>
          <p:cNvCxnSpPr>
            <a:cxnSpLocks/>
          </p:cNvCxnSpPr>
          <p:nvPr userDrawn="1"/>
        </p:nvCxnSpPr>
        <p:spPr>
          <a:xfrm>
            <a:off x="0" y="1055077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454298E-74A7-2B4F-86E6-4FF8CB284A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68641" y="6356350"/>
            <a:ext cx="85303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r>
              <a:rPr lang="en-US"/>
              <a:t>QuTech Seminar: Protocol Design Considerations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E91DD20-6356-0244-8BCC-FCE6011DC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359" y="6356350"/>
            <a:ext cx="13194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fld id="{F1B93961-DF7A-7041-8038-0408F7E7278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A335BBD6-46AF-1C42-9684-9098412A01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09073" y="6343818"/>
            <a:ext cx="12512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r>
              <a:rPr lang="en-US"/>
              <a:t>22-Nov-2019</a:t>
            </a:r>
          </a:p>
        </p:txBody>
      </p:sp>
    </p:spTree>
    <p:extLst>
      <p:ext uri="{BB962C8B-B14F-4D97-AF65-F5344CB8AC3E}">
        <p14:creationId xmlns:p14="http://schemas.microsoft.com/office/powerpoint/2010/main" val="3334575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venir Book" panose="02000503020000020003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venir Book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9397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8" r:id="rId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tracker.ietf.org/meeting/102/materials/slides-102-rtgarea-those-who-do-not-learn-history-are-doomed-to-repeat-it-00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E9B70-CB96-144B-9BF2-4E70205F22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268" y="5283708"/>
            <a:ext cx="11374611" cy="99731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effectLst/>
              </a:rPr>
              <a:t>Protocol Design Considerations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444A51-9B3E-9246-9572-D5F2E91515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762" y="6088843"/>
            <a:ext cx="11374611" cy="769157"/>
          </a:xfrm>
        </p:spPr>
        <p:txBody>
          <a:bodyPr anchor="t" anchorCtr="0"/>
          <a:lstStyle/>
          <a:p>
            <a:r>
              <a:rPr lang="en-US" dirty="0">
                <a:solidFill>
                  <a:schemeClr val="bg1"/>
                </a:solidFill>
                <a:effectLst/>
              </a:rPr>
              <a:t>Version 1, Presented at QuTech (Delft) on 22 November 2019</a:t>
            </a:r>
          </a:p>
        </p:txBody>
      </p:sp>
    </p:spTree>
    <p:extLst>
      <p:ext uri="{BB962C8B-B14F-4D97-AF65-F5344CB8AC3E}">
        <p14:creationId xmlns:p14="http://schemas.microsoft.com/office/powerpoint/2010/main" val="1904893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00336-767B-5848-B9DE-5E53766D7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694" y="1671106"/>
            <a:ext cx="11374611" cy="1757894"/>
          </a:xfrm>
        </p:spPr>
        <p:txBody>
          <a:bodyPr>
            <a:normAutofit/>
          </a:bodyPr>
          <a:lstStyle/>
          <a:p>
            <a:r>
              <a:rPr lang="en-US" sz="5400" dirty="0"/>
              <a:t>Crashes and planned upgrades.</a:t>
            </a:r>
            <a:br>
              <a:rPr lang="en-US" sz="5400" dirty="0"/>
            </a:br>
            <a:br>
              <a:rPr lang="en-US" sz="2000" dirty="0"/>
            </a:b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There is no such thing as a maintenance window on the Internet.</a:t>
            </a:r>
          </a:p>
        </p:txBody>
      </p:sp>
    </p:spTree>
    <p:extLst>
      <p:ext uri="{BB962C8B-B14F-4D97-AF65-F5344CB8AC3E}">
        <p14:creationId xmlns:p14="http://schemas.microsoft.com/office/powerpoint/2010/main" val="4253207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Chassis devices</a:t>
            </a:r>
            <a:endParaRPr lang="en-US" sz="27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9C5E1F2-78CE-9D45-A1F8-35945478C7E4}"/>
              </a:ext>
            </a:extLst>
          </p:cNvPr>
          <p:cNvCxnSpPr>
            <a:cxnSpLocks/>
          </p:cNvCxnSpPr>
          <p:nvPr/>
        </p:nvCxnSpPr>
        <p:spPr>
          <a:xfrm flipH="1">
            <a:off x="6312877" y="1594339"/>
            <a:ext cx="760996" cy="0"/>
          </a:xfrm>
          <a:prstGeom prst="straightConnector1">
            <a:avLst/>
          </a:prstGeom>
          <a:ln cap="rnd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CF8D0BA3-3317-B445-B4DF-AE3765843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613850" y="1400909"/>
            <a:ext cx="4699027" cy="4461102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FDB8ABF-E70C-6D4D-A501-8C6E13DD8D65}"/>
              </a:ext>
            </a:extLst>
          </p:cNvPr>
          <p:cNvCxnSpPr>
            <a:cxnSpLocks/>
          </p:cNvCxnSpPr>
          <p:nvPr/>
        </p:nvCxnSpPr>
        <p:spPr>
          <a:xfrm flipH="1">
            <a:off x="6312877" y="1755531"/>
            <a:ext cx="760996" cy="0"/>
          </a:xfrm>
          <a:prstGeom prst="straightConnector1">
            <a:avLst/>
          </a:prstGeom>
          <a:ln cap="rnd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09979C5-BF95-4848-84C8-35348D8AE9CE}"/>
              </a:ext>
            </a:extLst>
          </p:cNvPr>
          <p:cNvSpPr txBox="1"/>
          <p:nvPr/>
        </p:nvSpPr>
        <p:spPr>
          <a:xfrm>
            <a:off x="219808" y="5954725"/>
            <a:ext cx="11588261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Everything (routing engine, switch fabric, power supplies, fans, …) redundant and in-service replaceable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B294D5-F4B2-1F44-A623-0B6700AA6F56}"/>
              </a:ext>
            </a:extLst>
          </p:cNvPr>
          <p:cNvSpPr txBox="1"/>
          <p:nvPr/>
        </p:nvSpPr>
        <p:spPr>
          <a:xfrm>
            <a:off x="7189089" y="1400909"/>
            <a:ext cx="3389061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Redundant control planes</a:t>
            </a:r>
            <a:br>
              <a:rPr lang="en-US" dirty="0">
                <a:latin typeface="Avenir Book" panose="02000503020000020003" pitchFamily="2" charset="0"/>
              </a:rPr>
            </a:br>
            <a:r>
              <a:rPr lang="en-US" dirty="0">
                <a:latin typeface="Avenir Book" panose="02000503020000020003" pitchFamily="2" charset="0"/>
              </a:rPr>
              <a:t>(routing engines)</a:t>
            </a:r>
          </a:p>
        </p:txBody>
      </p:sp>
    </p:spTree>
    <p:extLst>
      <p:ext uri="{BB962C8B-B14F-4D97-AF65-F5344CB8AC3E}">
        <p14:creationId xmlns:p14="http://schemas.microsoft.com/office/powerpoint/2010/main" val="1829949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In-Service Software Upgrade (ISSU)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AF39703-0F75-3C48-8C8C-57619A081AC6}"/>
              </a:ext>
            </a:extLst>
          </p:cNvPr>
          <p:cNvGrpSpPr/>
          <p:nvPr/>
        </p:nvGrpSpPr>
        <p:grpSpPr>
          <a:xfrm>
            <a:off x="285617" y="2020465"/>
            <a:ext cx="2158645" cy="2827028"/>
            <a:chOff x="285617" y="1868065"/>
            <a:chExt cx="2158645" cy="2827028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73DB06-8446-B145-8982-567EE7332160}"/>
                </a:ext>
              </a:extLst>
            </p:cNvPr>
            <p:cNvSpPr/>
            <p:nvPr/>
          </p:nvSpPr>
          <p:spPr>
            <a:xfrm>
              <a:off x="285617" y="3303795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Forwarding engine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991B0F6-E9B9-E44E-A395-32245E677C6C}"/>
                </a:ext>
              </a:extLst>
            </p:cNvPr>
            <p:cNvSpPr/>
            <p:nvPr/>
          </p:nvSpPr>
          <p:spPr>
            <a:xfrm>
              <a:off x="285617" y="4021661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Forwarding engine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0495C15-B607-D848-BA23-634021FDF4E0}"/>
                </a:ext>
              </a:extLst>
            </p:cNvPr>
            <p:cNvSpPr/>
            <p:nvPr/>
          </p:nvSpPr>
          <p:spPr>
            <a:xfrm>
              <a:off x="285617" y="1868065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Active routing engine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Version 1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FAB271-A543-344B-AB7B-43181944E92A}"/>
                </a:ext>
              </a:extLst>
            </p:cNvPr>
            <p:cNvSpPr/>
            <p:nvPr/>
          </p:nvSpPr>
          <p:spPr>
            <a:xfrm>
              <a:off x="285617" y="2585930"/>
              <a:ext cx="2158645" cy="6734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Standby routing engine: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Version 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55D4479-94CF-944B-AD27-100DDA11C25D}"/>
              </a:ext>
            </a:extLst>
          </p:cNvPr>
          <p:cNvGrpSpPr/>
          <p:nvPr/>
        </p:nvGrpSpPr>
        <p:grpSpPr>
          <a:xfrm>
            <a:off x="3338057" y="2020465"/>
            <a:ext cx="2158645" cy="2827028"/>
            <a:chOff x="285617" y="1868065"/>
            <a:chExt cx="2158645" cy="2827028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4E7E228-E6FC-544F-8BBC-CF2B1994A286}"/>
                </a:ext>
              </a:extLst>
            </p:cNvPr>
            <p:cNvSpPr/>
            <p:nvPr/>
          </p:nvSpPr>
          <p:spPr>
            <a:xfrm>
              <a:off x="285617" y="3303795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Forwarding engine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A165541-120E-E24C-ADD0-E79340BF57BA}"/>
                </a:ext>
              </a:extLst>
            </p:cNvPr>
            <p:cNvSpPr/>
            <p:nvPr/>
          </p:nvSpPr>
          <p:spPr>
            <a:xfrm>
              <a:off x="285617" y="4021661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Forwarding engine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219224A9-B625-1240-B981-8A855A46E81C}"/>
                </a:ext>
              </a:extLst>
            </p:cNvPr>
            <p:cNvSpPr/>
            <p:nvPr/>
          </p:nvSpPr>
          <p:spPr>
            <a:xfrm>
              <a:off x="285617" y="1868065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Active routing engine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Version 1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8D4293C-EE23-F741-BC29-ADDEBFD8FFF2}"/>
                </a:ext>
              </a:extLst>
            </p:cNvPr>
            <p:cNvSpPr/>
            <p:nvPr/>
          </p:nvSpPr>
          <p:spPr>
            <a:xfrm>
              <a:off x="285617" y="2585930"/>
              <a:ext cx="2158645" cy="6734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Standby routing engine: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Version 2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4D3CF14-83E3-6544-A7B1-399BA22A3EEA}"/>
              </a:ext>
            </a:extLst>
          </p:cNvPr>
          <p:cNvGrpSpPr/>
          <p:nvPr/>
        </p:nvGrpSpPr>
        <p:grpSpPr>
          <a:xfrm>
            <a:off x="6390497" y="2020465"/>
            <a:ext cx="2158645" cy="2827028"/>
            <a:chOff x="285617" y="1868065"/>
            <a:chExt cx="2158645" cy="2827028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E1EDA36-5682-8649-9B43-2ABEDA9473E4}"/>
                </a:ext>
              </a:extLst>
            </p:cNvPr>
            <p:cNvSpPr/>
            <p:nvPr/>
          </p:nvSpPr>
          <p:spPr>
            <a:xfrm>
              <a:off x="285617" y="3303795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Forwarding engine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9AD2403-C8DE-3D4A-A722-2D6B7175E06B}"/>
                </a:ext>
              </a:extLst>
            </p:cNvPr>
            <p:cNvSpPr/>
            <p:nvPr/>
          </p:nvSpPr>
          <p:spPr>
            <a:xfrm>
              <a:off x="285617" y="4021661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Forwarding engine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8F845D6-0E5A-F441-8A06-428A8536B835}"/>
                </a:ext>
              </a:extLst>
            </p:cNvPr>
            <p:cNvSpPr/>
            <p:nvPr/>
          </p:nvSpPr>
          <p:spPr>
            <a:xfrm>
              <a:off x="285617" y="1868065"/>
              <a:ext cx="2158645" cy="6734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Active routing engine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Version 1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6A26142-C932-F34A-A8B0-7B997823B669}"/>
                </a:ext>
              </a:extLst>
            </p:cNvPr>
            <p:cNvSpPr/>
            <p:nvPr/>
          </p:nvSpPr>
          <p:spPr>
            <a:xfrm>
              <a:off x="285617" y="2585930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Standby routing engine: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Version 2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324AC25-570C-3843-8C7C-28251F0D54BF}"/>
              </a:ext>
            </a:extLst>
          </p:cNvPr>
          <p:cNvGrpSpPr/>
          <p:nvPr/>
        </p:nvGrpSpPr>
        <p:grpSpPr>
          <a:xfrm>
            <a:off x="9442938" y="2020465"/>
            <a:ext cx="2158645" cy="2827028"/>
            <a:chOff x="285617" y="1868065"/>
            <a:chExt cx="2158645" cy="2827028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D745CEE7-6E06-F14F-8BF7-1F1D31049D7B}"/>
                </a:ext>
              </a:extLst>
            </p:cNvPr>
            <p:cNvSpPr/>
            <p:nvPr/>
          </p:nvSpPr>
          <p:spPr>
            <a:xfrm>
              <a:off x="285617" y="3303795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Forwarding engine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4472D9A-31AC-064A-AA25-7470406FA8B0}"/>
                </a:ext>
              </a:extLst>
            </p:cNvPr>
            <p:cNvSpPr/>
            <p:nvPr/>
          </p:nvSpPr>
          <p:spPr>
            <a:xfrm>
              <a:off x="285617" y="4021661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Forwarding engine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6122C921-4FFA-7640-9FF3-32908EBF49D5}"/>
                </a:ext>
              </a:extLst>
            </p:cNvPr>
            <p:cNvSpPr/>
            <p:nvPr/>
          </p:nvSpPr>
          <p:spPr>
            <a:xfrm>
              <a:off x="285617" y="1868065"/>
              <a:ext cx="2158645" cy="6734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Active routing engine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Version 2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8563EC8-E4DF-1A40-9F51-826E6D8F1B2B}"/>
                </a:ext>
              </a:extLst>
            </p:cNvPr>
            <p:cNvSpPr/>
            <p:nvPr/>
          </p:nvSpPr>
          <p:spPr>
            <a:xfrm>
              <a:off x="285617" y="2585930"/>
              <a:ext cx="2158645" cy="6734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Standby routing engine: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Version 2</a:t>
              </a:r>
            </a:p>
          </p:txBody>
        </p:sp>
      </p:grpSp>
      <p:sp>
        <p:nvSpPr>
          <p:cNvPr id="49" name="Right Arrow 48">
            <a:extLst>
              <a:ext uri="{FF2B5EF4-FFF2-40B4-BE49-F238E27FC236}">
                <a16:creationId xmlns:a16="http://schemas.microsoft.com/office/drawing/2014/main" id="{610FAC41-CF34-C745-8966-C9CF53F75309}"/>
              </a:ext>
            </a:extLst>
          </p:cNvPr>
          <p:cNvSpPr/>
          <p:nvPr/>
        </p:nvSpPr>
        <p:spPr>
          <a:xfrm>
            <a:off x="2658163" y="3156438"/>
            <a:ext cx="465992" cy="545123"/>
          </a:xfrm>
          <a:prstGeom prst="rightArrow">
            <a:avLst>
              <a:gd name="adj1" fmla="val 66129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776764A3-B8CC-C347-BD9F-D520D1EF0F80}"/>
              </a:ext>
            </a:extLst>
          </p:cNvPr>
          <p:cNvSpPr/>
          <p:nvPr/>
        </p:nvSpPr>
        <p:spPr>
          <a:xfrm>
            <a:off x="5710603" y="3139200"/>
            <a:ext cx="465992" cy="545123"/>
          </a:xfrm>
          <a:prstGeom prst="rightArrow">
            <a:avLst>
              <a:gd name="adj1" fmla="val 66129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C2FAFFBE-3281-6243-95F2-5550445EBBC1}"/>
              </a:ext>
            </a:extLst>
          </p:cNvPr>
          <p:cNvSpPr/>
          <p:nvPr/>
        </p:nvSpPr>
        <p:spPr>
          <a:xfrm>
            <a:off x="8763043" y="3156437"/>
            <a:ext cx="465992" cy="545123"/>
          </a:xfrm>
          <a:prstGeom prst="rightArrow">
            <a:avLst>
              <a:gd name="adj1" fmla="val 66129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3B1D337-0027-1146-8E70-02A1071765BA}"/>
              </a:ext>
            </a:extLst>
          </p:cNvPr>
          <p:cNvSpPr/>
          <p:nvPr/>
        </p:nvSpPr>
        <p:spPr>
          <a:xfrm>
            <a:off x="4536764" y="2991930"/>
            <a:ext cx="382464" cy="38246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B35DE31-10D0-5642-BBF8-CDCD572B9BF9}"/>
              </a:ext>
            </a:extLst>
          </p:cNvPr>
          <p:cNvSpPr/>
          <p:nvPr/>
        </p:nvSpPr>
        <p:spPr>
          <a:xfrm>
            <a:off x="10650349" y="2283913"/>
            <a:ext cx="382464" cy="38246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E3A4B2B-F1C3-4843-96DD-715DA0653918}"/>
              </a:ext>
            </a:extLst>
          </p:cNvPr>
          <p:cNvSpPr txBox="1"/>
          <p:nvPr/>
        </p:nvSpPr>
        <p:spPr>
          <a:xfrm>
            <a:off x="2131690" y="5289098"/>
            <a:ext cx="1518938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Upgrade</a:t>
            </a:r>
          </a:p>
          <a:p>
            <a:pPr algn="ctr"/>
            <a:r>
              <a:rPr lang="en-US" dirty="0">
                <a:latin typeface="Avenir Book" panose="02000503020000020003" pitchFamily="2" charset="0"/>
              </a:rPr>
              <a:t>standby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D35FA83-3320-4A4A-8E33-86195A31905F}"/>
              </a:ext>
            </a:extLst>
          </p:cNvPr>
          <p:cNvSpPr txBox="1"/>
          <p:nvPr/>
        </p:nvSpPr>
        <p:spPr>
          <a:xfrm>
            <a:off x="4211513" y="5289098"/>
            <a:ext cx="3464172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Switch-over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0BB15EF-CE95-5447-BD44-19BB35D40EEA}"/>
              </a:ext>
            </a:extLst>
          </p:cNvPr>
          <p:cNvSpPr txBox="1"/>
          <p:nvPr/>
        </p:nvSpPr>
        <p:spPr>
          <a:xfrm>
            <a:off x="8236570" y="5289098"/>
            <a:ext cx="1518938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Upgrade</a:t>
            </a:r>
          </a:p>
          <a:p>
            <a:pPr algn="ctr"/>
            <a:r>
              <a:rPr lang="en-US" dirty="0">
                <a:latin typeface="Avenir Book" panose="02000503020000020003" pitchFamily="2" charset="0"/>
              </a:rPr>
              <a:t>new standby</a:t>
            </a:r>
          </a:p>
        </p:txBody>
      </p:sp>
    </p:spTree>
    <p:extLst>
      <p:ext uri="{BB962C8B-B14F-4D97-AF65-F5344CB8AC3E}">
        <p14:creationId xmlns:p14="http://schemas.microsoft.com/office/powerpoint/2010/main" val="676782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334993BA-6D94-544E-A527-334D6A8A0F14}"/>
              </a:ext>
            </a:extLst>
          </p:cNvPr>
          <p:cNvGrpSpPr/>
          <p:nvPr/>
        </p:nvGrpSpPr>
        <p:grpSpPr>
          <a:xfrm>
            <a:off x="556896" y="3353651"/>
            <a:ext cx="10320468" cy="1241482"/>
            <a:chOff x="556898" y="1285005"/>
            <a:chExt cx="10320468" cy="1241482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A9A520A4-A123-1D43-B972-8274CCD3B6CF}"/>
                </a:ext>
              </a:extLst>
            </p:cNvPr>
            <p:cNvGrpSpPr/>
            <p:nvPr/>
          </p:nvGrpSpPr>
          <p:grpSpPr>
            <a:xfrm>
              <a:off x="4123459" y="1285005"/>
              <a:ext cx="3187345" cy="1241482"/>
              <a:chOff x="285617" y="2020465"/>
              <a:chExt cx="2158645" cy="2109162"/>
            </a:xfrm>
          </p:grpSpPr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C5C0B08-E5F8-CF46-AE51-5C8598422998}"/>
                  </a:ext>
                </a:extLst>
              </p:cNvPr>
              <p:cNvSpPr/>
              <p:nvPr/>
            </p:nvSpPr>
            <p:spPr>
              <a:xfrm>
                <a:off x="285617" y="3456195"/>
                <a:ext cx="2158645" cy="67343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Avenir Book" panose="02000503020000020003" pitchFamily="2" charset="0"/>
                  </a:rPr>
                  <a:t>Forwarding engine </a:t>
                </a:r>
                <a:r>
                  <a:rPr lang="en-US" sz="12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STALE TABLES</a:t>
                </a:r>
                <a:endParaRPr lang="en-US" sz="1050" b="1" dirty="0">
                  <a:solidFill>
                    <a:srgbClr val="FF0000"/>
                  </a:solidFill>
                  <a:latin typeface="Avenir Book" panose="02000503020000020003" pitchFamily="2" charset="0"/>
                </a:endParaRP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165D4745-DC66-5449-99CC-044AAD5373A6}"/>
                  </a:ext>
                </a:extLst>
              </p:cNvPr>
              <p:cNvSpPr/>
              <p:nvPr/>
            </p:nvSpPr>
            <p:spPr>
              <a:xfrm>
                <a:off x="285617" y="2020465"/>
                <a:ext cx="2158645" cy="67343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Avenir Book" panose="02000503020000020003" pitchFamily="2" charset="0"/>
                  </a:rPr>
                  <a:t>Active routing engine: version 1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30EDA2A7-31B8-7F48-9626-9705B839324C}"/>
                  </a:ext>
                </a:extLst>
              </p:cNvPr>
              <p:cNvSpPr/>
              <p:nvPr/>
            </p:nvSpPr>
            <p:spPr>
              <a:xfrm>
                <a:off x="285617" y="2738330"/>
                <a:ext cx="2158645" cy="67343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Avenir Book" panose="02000503020000020003" pitchFamily="2" charset="0"/>
                  </a:rPr>
                  <a:t>Standby routing engine: version 2</a:t>
                </a:r>
              </a:p>
            </p:txBody>
          </p:sp>
        </p:grpSp>
        <p:pic>
          <p:nvPicPr>
            <p:cNvPr id="65" name="Picture 18" descr="Mplain">
              <a:extLst>
                <a:ext uri="{FF2B5EF4-FFF2-40B4-BE49-F238E27FC236}">
                  <a16:creationId xmlns:a16="http://schemas.microsoft.com/office/drawing/2014/main" id="{C3354359-7EB3-D742-840F-0772DA88A9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898" y="1493322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6" name="Picture 18" descr="Mplain">
              <a:extLst>
                <a:ext uri="{FF2B5EF4-FFF2-40B4-BE49-F238E27FC236}">
                  <a16:creationId xmlns:a16="http://schemas.microsoft.com/office/drawing/2014/main" id="{7A2F4078-34D5-9E4D-A5E0-E211261654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13157" y="1495858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B254932A-9856-5044-86CB-9345F209ACF7}"/>
                </a:ext>
              </a:extLst>
            </p:cNvPr>
            <p:cNvCxnSpPr>
              <a:cxnSpLocks/>
            </p:cNvCxnSpPr>
            <p:nvPr/>
          </p:nvCxnSpPr>
          <p:spPr>
            <a:xfrm>
              <a:off x="1421107" y="2198078"/>
              <a:ext cx="8592050" cy="0"/>
            </a:xfrm>
            <a:prstGeom prst="straightConnector1">
              <a:avLst/>
            </a:prstGeom>
            <a:ln w="34925" cap="rnd">
              <a:solidFill>
                <a:schemeClr val="accent2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Elbow Connector 67">
              <a:extLst>
                <a:ext uri="{FF2B5EF4-FFF2-40B4-BE49-F238E27FC236}">
                  <a16:creationId xmlns:a16="http://schemas.microsoft.com/office/drawing/2014/main" id="{669FC025-F4AC-764D-A244-F03BB82EF73A}"/>
                </a:ext>
              </a:extLst>
            </p:cNvPr>
            <p:cNvCxnSpPr>
              <a:cxnSpLocks/>
              <a:stCxn id="65" idx="3"/>
              <a:endCxn id="76" idx="1"/>
            </p:cNvCxnSpPr>
            <p:nvPr/>
          </p:nvCxnSpPr>
          <p:spPr>
            <a:xfrm>
              <a:off x="1421107" y="1905012"/>
              <a:ext cx="2702352" cy="734"/>
            </a:xfrm>
            <a:prstGeom prst="bentConnector3">
              <a:avLst>
                <a:gd name="adj1" fmla="val 50000"/>
              </a:avLst>
            </a:prstGeom>
            <a:ln w="34925" cap="rnd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Elbow Connector 68">
              <a:extLst>
                <a:ext uri="{FF2B5EF4-FFF2-40B4-BE49-F238E27FC236}">
                  <a16:creationId xmlns:a16="http://schemas.microsoft.com/office/drawing/2014/main" id="{1A1C634F-C56E-B040-9346-5C0AEC913304}"/>
                </a:ext>
              </a:extLst>
            </p:cNvPr>
            <p:cNvCxnSpPr>
              <a:cxnSpLocks/>
              <a:stCxn id="66" idx="1"/>
              <a:endCxn id="76" idx="3"/>
            </p:cNvCxnSpPr>
            <p:nvPr/>
          </p:nvCxnSpPr>
          <p:spPr>
            <a:xfrm rot="10800000">
              <a:off x="7310805" y="1905746"/>
              <a:ext cx="2702353" cy="1802"/>
            </a:xfrm>
            <a:prstGeom prst="bentConnector3">
              <a:avLst>
                <a:gd name="adj1" fmla="val 50000"/>
              </a:avLst>
            </a:prstGeom>
            <a:ln w="34925" cap="rnd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288C455-12E5-5F43-BF60-BE8D1F82A98D}"/>
                </a:ext>
              </a:extLst>
            </p:cNvPr>
            <p:cNvSpPr/>
            <p:nvPr/>
          </p:nvSpPr>
          <p:spPr>
            <a:xfrm>
              <a:off x="1881554" y="1576359"/>
              <a:ext cx="2241904" cy="2587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Control-plane session</a:t>
              </a:r>
            </a:p>
            <a:p>
              <a:pPr algn="ctr"/>
              <a:r>
                <a:rPr lang="en-US" sz="12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RESYNCHRONIZE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F39DB80-03B8-9A46-BAC4-96B67812D4AE}"/>
                </a:ext>
              </a:extLst>
            </p:cNvPr>
            <p:cNvSpPr/>
            <p:nvPr/>
          </p:nvSpPr>
          <p:spPr>
            <a:xfrm>
              <a:off x="7310803" y="1571530"/>
              <a:ext cx="2241904" cy="2587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Control-plane session</a:t>
              </a:r>
              <a:b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</a:br>
              <a:r>
                <a:rPr lang="en-US" sz="12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RESYNCHRONIZE</a:t>
              </a:r>
              <a:endParaRPr lang="en-US" sz="105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2B1743E9-3E69-8741-AFBB-CC35C6ACA0B5}"/>
                </a:ext>
              </a:extLst>
            </p:cNvPr>
            <p:cNvSpPr/>
            <p:nvPr/>
          </p:nvSpPr>
          <p:spPr>
            <a:xfrm>
              <a:off x="1881554" y="2203930"/>
              <a:ext cx="2241904" cy="2587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Data-plane traffic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91ED6167-D56E-4246-8B14-D8DA84C23B0E}"/>
                </a:ext>
              </a:extLst>
            </p:cNvPr>
            <p:cNvSpPr/>
            <p:nvPr/>
          </p:nvSpPr>
          <p:spPr>
            <a:xfrm>
              <a:off x="7310803" y="2206509"/>
              <a:ext cx="2241904" cy="2587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Data-plane traffic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73" y="243699"/>
            <a:ext cx="11333746" cy="739155"/>
          </a:xfrm>
        </p:spPr>
        <p:txBody>
          <a:bodyPr>
            <a:normAutofit fontScale="90000"/>
          </a:bodyPr>
          <a:lstStyle/>
          <a:p>
            <a:r>
              <a:rPr lang="en-US" dirty="0"/>
              <a:t>Non-Stop Forwarding (NSF)</a:t>
            </a:r>
            <a:br>
              <a:rPr lang="en-US" dirty="0"/>
            </a:br>
            <a:r>
              <a:rPr lang="en-US" sz="2200" dirty="0">
                <a:solidFill>
                  <a:schemeClr val="bg1">
                    <a:lumMod val="50000"/>
                  </a:schemeClr>
                </a:solidFill>
              </a:rPr>
              <a:t>Also known as Graceful Restart (GR)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B2B441C8-748D-A846-A00D-5CE5CB8F4966}"/>
              </a:ext>
            </a:extLst>
          </p:cNvPr>
          <p:cNvSpPr/>
          <p:nvPr/>
        </p:nvSpPr>
        <p:spPr>
          <a:xfrm rot="5400000">
            <a:off x="5484132" y="2722154"/>
            <a:ext cx="465992" cy="545123"/>
          </a:xfrm>
          <a:prstGeom prst="rightArrow">
            <a:avLst>
              <a:gd name="adj1" fmla="val 66129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D2F8136-FA63-9143-B4EE-B1F22F056C84}"/>
              </a:ext>
            </a:extLst>
          </p:cNvPr>
          <p:cNvGrpSpPr/>
          <p:nvPr/>
        </p:nvGrpSpPr>
        <p:grpSpPr>
          <a:xfrm>
            <a:off x="556898" y="1381717"/>
            <a:ext cx="10320468" cy="1241482"/>
            <a:chOff x="556898" y="1285005"/>
            <a:chExt cx="10320468" cy="124148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A48B5DF-754A-A64F-9DD1-AF369DBF462B}"/>
                </a:ext>
              </a:extLst>
            </p:cNvPr>
            <p:cNvGrpSpPr/>
            <p:nvPr/>
          </p:nvGrpSpPr>
          <p:grpSpPr>
            <a:xfrm>
              <a:off x="4123459" y="1285005"/>
              <a:ext cx="3187345" cy="1241482"/>
              <a:chOff x="285617" y="2020465"/>
              <a:chExt cx="2158645" cy="2109162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6EECDFF0-AAE0-EB45-98D0-922AE2386A23}"/>
                  </a:ext>
                </a:extLst>
              </p:cNvPr>
              <p:cNvSpPr/>
              <p:nvPr/>
            </p:nvSpPr>
            <p:spPr>
              <a:xfrm>
                <a:off x="285617" y="3456195"/>
                <a:ext cx="2158645" cy="67343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Avenir Book" panose="02000503020000020003" pitchFamily="2" charset="0"/>
                  </a:rPr>
                  <a:t>Forwarding engine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A9014063-5CC5-3A4E-9F7F-93E997D1D3A5}"/>
                  </a:ext>
                </a:extLst>
              </p:cNvPr>
              <p:cNvSpPr/>
              <p:nvPr/>
            </p:nvSpPr>
            <p:spPr>
              <a:xfrm>
                <a:off x="285617" y="2020465"/>
                <a:ext cx="2158645" cy="67343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Avenir Book" panose="02000503020000020003" pitchFamily="2" charset="0"/>
                  </a:rPr>
                  <a:t>Active routing engine: version 1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3F19763-4ABF-AC41-9757-2C2BA2930B5E}"/>
                  </a:ext>
                </a:extLst>
              </p:cNvPr>
              <p:cNvSpPr/>
              <p:nvPr/>
            </p:nvSpPr>
            <p:spPr>
              <a:xfrm>
                <a:off x="285617" y="2738330"/>
                <a:ext cx="2158645" cy="67343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Avenir Book" panose="02000503020000020003" pitchFamily="2" charset="0"/>
                  </a:rPr>
                  <a:t>Standby routing engine: version 2</a:t>
                </a:r>
              </a:p>
            </p:txBody>
          </p:sp>
        </p:grpSp>
        <p:pic>
          <p:nvPicPr>
            <p:cNvPr id="7" name="Picture 18" descr="Mplain">
              <a:extLst>
                <a:ext uri="{FF2B5EF4-FFF2-40B4-BE49-F238E27FC236}">
                  <a16:creationId xmlns:a16="http://schemas.microsoft.com/office/drawing/2014/main" id="{C141F85B-FC44-D745-9FFF-005ADED488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898" y="1494056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18" descr="Mplain">
              <a:extLst>
                <a:ext uri="{FF2B5EF4-FFF2-40B4-BE49-F238E27FC236}">
                  <a16:creationId xmlns:a16="http://schemas.microsoft.com/office/drawing/2014/main" id="{3169F134-4B6F-AF4E-8429-90223C77CE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13157" y="1498060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8B2E131-A638-184C-98ED-ECD93C9E3975}"/>
                </a:ext>
              </a:extLst>
            </p:cNvPr>
            <p:cNvCxnSpPr>
              <a:cxnSpLocks/>
            </p:cNvCxnSpPr>
            <p:nvPr/>
          </p:nvCxnSpPr>
          <p:spPr>
            <a:xfrm>
              <a:off x="1421107" y="2198078"/>
              <a:ext cx="8592050" cy="0"/>
            </a:xfrm>
            <a:prstGeom prst="straightConnector1">
              <a:avLst/>
            </a:prstGeom>
            <a:ln w="34925" cap="rnd">
              <a:solidFill>
                <a:schemeClr val="accent2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6CD76098-D0A2-AC42-B39C-756CC95A37D1}"/>
                </a:ext>
              </a:extLst>
            </p:cNvPr>
            <p:cNvCxnSpPr>
              <a:cxnSpLocks/>
              <a:stCxn id="7" idx="3"/>
              <a:endCxn id="4" idx="1"/>
            </p:cNvCxnSpPr>
            <p:nvPr/>
          </p:nvCxnSpPr>
          <p:spPr>
            <a:xfrm flipV="1">
              <a:off x="1421107" y="1483201"/>
              <a:ext cx="2702352" cy="422545"/>
            </a:xfrm>
            <a:prstGeom prst="bentConnector3">
              <a:avLst>
                <a:gd name="adj1" fmla="val 17790"/>
              </a:avLst>
            </a:prstGeom>
            <a:ln w="34925" cap="rnd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5E4D18A3-06DF-CF47-92C0-36D11D226A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10804" y="1447125"/>
              <a:ext cx="2702352" cy="422545"/>
            </a:xfrm>
            <a:prstGeom prst="bentConnector3">
              <a:avLst>
                <a:gd name="adj1" fmla="val 17790"/>
              </a:avLst>
            </a:prstGeom>
            <a:ln w="34925" cap="rnd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0E390F-998D-B045-B781-BFD1D0254284}"/>
                </a:ext>
              </a:extLst>
            </p:cNvPr>
            <p:cNvSpPr/>
            <p:nvPr/>
          </p:nvSpPr>
          <p:spPr>
            <a:xfrm>
              <a:off x="1881554" y="2219415"/>
              <a:ext cx="2241904" cy="2587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Data-plane traffic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4F2ED74-1D4B-5243-8BD3-C3FF123E8DC9}"/>
                </a:ext>
              </a:extLst>
            </p:cNvPr>
            <p:cNvSpPr/>
            <p:nvPr/>
          </p:nvSpPr>
          <p:spPr>
            <a:xfrm>
              <a:off x="7310803" y="2221994"/>
              <a:ext cx="2241904" cy="2587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Data-plane traffic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4B98B06-D645-8E4A-9984-05B1382FA298}"/>
              </a:ext>
            </a:extLst>
          </p:cNvPr>
          <p:cNvGrpSpPr/>
          <p:nvPr/>
        </p:nvGrpSpPr>
        <p:grpSpPr>
          <a:xfrm>
            <a:off x="556896" y="5320428"/>
            <a:ext cx="10320468" cy="1241482"/>
            <a:chOff x="556898" y="1285005"/>
            <a:chExt cx="10320468" cy="1241482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A6B1B57C-24FD-9E42-A33F-6897071D8C62}"/>
                </a:ext>
              </a:extLst>
            </p:cNvPr>
            <p:cNvGrpSpPr/>
            <p:nvPr/>
          </p:nvGrpSpPr>
          <p:grpSpPr>
            <a:xfrm>
              <a:off x="4123459" y="1285005"/>
              <a:ext cx="3187345" cy="1241482"/>
              <a:chOff x="285617" y="2020465"/>
              <a:chExt cx="2158645" cy="2109162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92F50A68-B6B4-D94B-B054-41C01867A380}"/>
                  </a:ext>
                </a:extLst>
              </p:cNvPr>
              <p:cNvSpPr/>
              <p:nvPr/>
            </p:nvSpPr>
            <p:spPr>
              <a:xfrm>
                <a:off x="285617" y="3456195"/>
                <a:ext cx="2158645" cy="67343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Avenir Book" panose="02000503020000020003" pitchFamily="2" charset="0"/>
                  </a:rPr>
                  <a:t>Forwarding engine</a:t>
                </a: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531EB453-7C55-5A4D-93E4-616F9B500B7F}"/>
                  </a:ext>
                </a:extLst>
              </p:cNvPr>
              <p:cNvSpPr/>
              <p:nvPr/>
            </p:nvSpPr>
            <p:spPr>
              <a:xfrm>
                <a:off x="285617" y="2020465"/>
                <a:ext cx="2158645" cy="67343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Avenir Book" panose="02000503020000020003" pitchFamily="2" charset="0"/>
                  </a:rPr>
                  <a:t>Active routing engine: version 1</a:t>
                </a: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9AF5F4C7-24F3-1C45-BD47-391A2BD99576}"/>
                  </a:ext>
                </a:extLst>
              </p:cNvPr>
              <p:cNvSpPr/>
              <p:nvPr/>
            </p:nvSpPr>
            <p:spPr>
              <a:xfrm>
                <a:off x="285617" y="2738330"/>
                <a:ext cx="2158645" cy="673432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  <a:latin typeface="Avenir Book" panose="02000503020000020003" pitchFamily="2" charset="0"/>
                  </a:rPr>
                  <a:t>Standby routing engine: version 2</a:t>
                </a:r>
              </a:p>
            </p:txBody>
          </p:sp>
        </p:grpSp>
        <p:pic>
          <p:nvPicPr>
            <p:cNvPr id="44" name="Picture 18" descr="Mplain">
              <a:extLst>
                <a:ext uri="{FF2B5EF4-FFF2-40B4-BE49-F238E27FC236}">
                  <a16:creationId xmlns:a16="http://schemas.microsoft.com/office/drawing/2014/main" id="{537303DD-9264-C14F-8EB2-2F3D0BACF8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898" y="1493322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5" name="Picture 18" descr="Mplain">
              <a:extLst>
                <a:ext uri="{FF2B5EF4-FFF2-40B4-BE49-F238E27FC236}">
                  <a16:creationId xmlns:a16="http://schemas.microsoft.com/office/drawing/2014/main" id="{850B7D87-B876-DA44-B9D5-7339381ABB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13157" y="1495858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35404214-726C-3941-BADF-5032857097AB}"/>
                </a:ext>
              </a:extLst>
            </p:cNvPr>
            <p:cNvCxnSpPr>
              <a:cxnSpLocks/>
            </p:cNvCxnSpPr>
            <p:nvPr/>
          </p:nvCxnSpPr>
          <p:spPr>
            <a:xfrm>
              <a:off x="1421107" y="2198078"/>
              <a:ext cx="8592050" cy="0"/>
            </a:xfrm>
            <a:prstGeom prst="straightConnector1">
              <a:avLst/>
            </a:prstGeom>
            <a:ln w="34925" cap="rnd">
              <a:solidFill>
                <a:schemeClr val="accent2">
                  <a:lumMod val="7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Elbow Connector 46">
              <a:extLst>
                <a:ext uri="{FF2B5EF4-FFF2-40B4-BE49-F238E27FC236}">
                  <a16:creationId xmlns:a16="http://schemas.microsoft.com/office/drawing/2014/main" id="{AE1E8E46-7CFC-9341-9C88-3D05CDE03C5E}"/>
                </a:ext>
              </a:extLst>
            </p:cNvPr>
            <p:cNvCxnSpPr>
              <a:cxnSpLocks/>
              <a:stCxn id="44" idx="3"/>
              <a:endCxn id="55" idx="1"/>
            </p:cNvCxnSpPr>
            <p:nvPr/>
          </p:nvCxnSpPr>
          <p:spPr>
            <a:xfrm>
              <a:off x="1421107" y="1905012"/>
              <a:ext cx="2702352" cy="734"/>
            </a:xfrm>
            <a:prstGeom prst="bentConnector3">
              <a:avLst>
                <a:gd name="adj1" fmla="val 50000"/>
              </a:avLst>
            </a:prstGeom>
            <a:ln w="34925" cap="rnd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Elbow Connector 47">
              <a:extLst>
                <a:ext uri="{FF2B5EF4-FFF2-40B4-BE49-F238E27FC236}">
                  <a16:creationId xmlns:a16="http://schemas.microsoft.com/office/drawing/2014/main" id="{D683B96B-D1C7-BC44-9CC5-D085116F4984}"/>
                </a:ext>
              </a:extLst>
            </p:cNvPr>
            <p:cNvCxnSpPr>
              <a:cxnSpLocks/>
              <a:stCxn id="45" idx="1"/>
              <a:endCxn id="55" idx="3"/>
            </p:cNvCxnSpPr>
            <p:nvPr/>
          </p:nvCxnSpPr>
          <p:spPr>
            <a:xfrm rot="10800000">
              <a:off x="7310805" y="1905746"/>
              <a:ext cx="2702353" cy="1802"/>
            </a:xfrm>
            <a:prstGeom prst="bentConnector3">
              <a:avLst>
                <a:gd name="adj1" fmla="val 50000"/>
              </a:avLst>
            </a:prstGeom>
            <a:ln w="34925" cap="rnd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F5D32A28-CFB6-CD48-B16B-D051ABC0F7FA}"/>
                </a:ext>
              </a:extLst>
            </p:cNvPr>
            <p:cNvSpPr/>
            <p:nvPr/>
          </p:nvSpPr>
          <p:spPr>
            <a:xfrm>
              <a:off x="1881554" y="1576359"/>
              <a:ext cx="2241904" cy="2587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Control-plane session</a:t>
              </a:r>
            </a:p>
            <a:p>
              <a:pPr algn="ctr"/>
              <a:r>
                <a:rPr lang="en-US" sz="12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RESTART FINISHED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CB1E9E7-75E6-3144-B424-8565748AB15F}"/>
                </a:ext>
              </a:extLst>
            </p:cNvPr>
            <p:cNvSpPr/>
            <p:nvPr/>
          </p:nvSpPr>
          <p:spPr>
            <a:xfrm>
              <a:off x="7310803" y="1571530"/>
              <a:ext cx="2241904" cy="2587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Control-plane session</a:t>
              </a:r>
              <a:b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</a:br>
              <a:r>
                <a:rPr lang="en-US" sz="12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RESTART FINISHED</a:t>
              </a:r>
              <a:endParaRPr lang="en-US" sz="105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0FBE9D52-1362-4A4C-8A16-C3CBAA938200}"/>
                </a:ext>
              </a:extLst>
            </p:cNvPr>
            <p:cNvSpPr/>
            <p:nvPr/>
          </p:nvSpPr>
          <p:spPr>
            <a:xfrm>
              <a:off x="1881554" y="1939289"/>
              <a:ext cx="2241904" cy="2587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Data-plane traffic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F08A16AD-97EA-1F42-BBF7-2CCF2B57B6B3}"/>
                </a:ext>
              </a:extLst>
            </p:cNvPr>
            <p:cNvSpPr/>
            <p:nvPr/>
          </p:nvSpPr>
          <p:spPr>
            <a:xfrm>
              <a:off x="7310803" y="1941868"/>
              <a:ext cx="2241904" cy="25878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venir Book" panose="02000503020000020003" pitchFamily="2" charset="0"/>
                </a:rPr>
                <a:t>Data-plane traffic</a:t>
              </a:r>
            </a:p>
          </p:txBody>
        </p:sp>
      </p:grpSp>
      <p:sp>
        <p:nvSpPr>
          <p:cNvPr id="56" name="Right Arrow 55">
            <a:extLst>
              <a:ext uri="{FF2B5EF4-FFF2-40B4-BE49-F238E27FC236}">
                <a16:creationId xmlns:a16="http://schemas.microsoft.com/office/drawing/2014/main" id="{60025FBB-278E-3043-B52E-7FC0F180EC2A}"/>
              </a:ext>
            </a:extLst>
          </p:cNvPr>
          <p:cNvSpPr/>
          <p:nvPr/>
        </p:nvSpPr>
        <p:spPr>
          <a:xfrm rot="5400000">
            <a:off x="5484131" y="4685477"/>
            <a:ext cx="465992" cy="545123"/>
          </a:xfrm>
          <a:prstGeom prst="rightArrow">
            <a:avLst>
              <a:gd name="adj1" fmla="val 66129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113CE22-B522-AD46-BA97-37EB07E332E2}"/>
              </a:ext>
            </a:extLst>
          </p:cNvPr>
          <p:cNvSpPr/>
          <p:nvPr/>
        </p:nvSpPr>
        <p:spPr>
          <a:xfrm>
            <a:off x="1881552" y="1239024"/>
            <a:ext cx="2241904" cy="258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Avenir Book" panose="02000503020000020003" pitchFamily="2" charset="0"/>
              </a:rPr>
              <a:t>Control-plane session</a:t>
            </a:r>
          </a:p>
          <a:p>
            <a:pPr algn="ctr"/>
            <a:r>
              <a:rPr lang="en-US" sz="1200" b="1" dirty="0">
                <a:solidFill>
                  <a:srgbClr val="FF0000"/>
                </a:solidFill>
                <a:latin typeface="Avenir Book" panose="02000503020000020003" pitchFamily="2" charset="0"/>
              </a:rPr>
              <a:t>PREPARE FOR RESTART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52101DF-F77D-9D48-BBBD-19402D438082}"/>
              </a:ext>
            </a:extLst>
          </p:cNvPr>
          <p:cNvSpPr/>
          <p:nvPr/>
        </p:nvSpPr>
        <p:spPr>
          <a:xfrm>
            <a:off x="7310801" y="1207819"/>
            <a:ext cx="2241904" cy="2587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Avenir Book" panose="02000503020000020003" pitchFamily="2" charset="0"/>
              </a:rPr>
              <a:t>Control-plane session</a:t>
            </a:r>
            <a:br>
              <a:rPr lang="en-US" sz="1050" dirty="0">
                <a:solidFill>
                  <a:schemeClr val="tx1"/>
                </a:solidFill>
                <a:latin typeface="Avenir Book" panose="02000503020000020003" pitchFamily="2" charset="0"/>
              </a:rPr>
            </a:br>
            <a:r>
              <a:rPr lang="en-US" sz="1200" b="1" dirty="0">
                <a:solidFill>
                  <a:srgbClr val="FF0000"/>
                </a:solidFill>
                <a:latin typeface="Avenir Book" panose="02000503020000020003" pitchFamily="2" charset="0"/>
              </a:rPr>
              <a:t>PREPARE FOR RESTART</a:t>
            </a:r>
            <a:endParaRPr lang="en-US" sz="1050" b="1" dirty="0">
              <a:solidFill>
                <a:srgbClr val="FF0000"/>
              </a:solidFill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928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Pizza-box devices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6E79F3-761C-D64F-9D31-E278C72CD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690" y="2683558"/>
            <a:ext cx="7454413" cy="14908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EA0DFA-2517-C849-BD76-101680FF87F2}"/>
              </a:ext>
            </a:extLst>
          </p:cNvPr>
          <p:cNvSpPr txBox="1"/>
          <p:nvPr/>
        </p:nvSpPr>
        <p:spPr>
          <a:xfrm>
            <a:off x="219808" y="5013948"/>
            <a:ext cx="11588261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latin typeface="Avenir Book" panose="02000503020000020003" pitchFamily="2" charset="0"/>
              </a:rPr>
              <a:t>Does not have redundant routing hardware routing engines. </a:t>
            </a:r>
          </a:p>
          <a:p>
            <a:pPr algn="ctr"/>
            <a:r>
              <a:rPr lang="en-US" sz="1600" dirty="0">
                <a:latin typeface="Avenir Book" panose="02000503020000020003" pitchFamily="2" charset="0"/>
              </a:rPr>
              <a:t>(Sometimes in redundant software routing engines using virtual machines or containers.)</a:t>
            </a:r>
          </a:p>
        </p:txBody>
      </p:sp>
    </p:spTree>
    <p:extLst>
      <p:ext uri="{BB962C8B-B14F-4D97-AF65-F5344CB8AC3E}">
        <p14:creationId xmlns:p14="http://schemas.microsoft.com/office/powerpoint/2010/main" val="2274059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Non-Stop Routing (NSR)</a:t>
            </a:r>
          </a:p>
        </p:txBody>
      </p:sp>
    </p:spTree>
    <p:extLst>
      <p:ext uri="{BB962C8B-B14F-4D97-AF65-F5344CB8AC3E}">
        <p14:creationId xmlns:p14="http://schemas.microsoft.com/office/powerpoint/2010/main" val="7664951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73" y="190944"/>
            <a:ext cx="11333746" cy="739155"/>
          </a:xfrm>
        </p:spPr>
        <p:txBody>
          <a:bodyPr>
            <a:normAutofit/>
          </a:bodyPr>
          <a:lstStyle/>
          <a:p>
            <a:r>
              <a:rPr lang="en-US" dirty="0"/>
              <a:t>Scale-out instead of scale-up</a:t>
            </a:r>
            <a:endParaRPr lang="en-US" sz="27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0CA801-B570-C245-85C7-3A0F39FDB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290" y="2738216"/>
            <a:ext cx="2014903" cy="4029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EC0CA-6845-0B4F-9C64-3756C1CC0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034" y="2738216"/>
            <a:ext cx="2014903" cy="4029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9DA179-F9A3-9B43-A331-277455EE8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778" y="2738216"/>
            <a:ext cx="2014903" cy="4029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1EDC37-BE6A-0248-A641-575389764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521" y="2738216"/>
            <a:ext cx="2014903" cy="4029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39D29E-13FB-4847-9D5B-BE1BA1DC9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290" y="4027587"/>
            <a:ext cx="2014903" cy="4029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349D48-7982-6848-9B9D-A3899D5BF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034" y="4027587"/>
            <a:ext cx="2014903" cy="4029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FFB58C-B47D-E748-9044-1DC82C4C3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778" y="4027587"/>
            <a:ext cx="2014903" cy="4029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5AA2BF9-7798-E94A-8DC0-DDE13E6E9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521" y="4027587"/>
            <a:ext cx="2014903" cy="40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431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Relatively small impact of losing one device</a:t>
            </a:r>
            <a:endParaRPr lang="en-US" sz="27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0CA801-B570-C245-85C7-3A0F39FDB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290" y="2738216"/>
            <a:ext cx="2014903" cy="4029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4EC0CA-6845-0B4F-9C64-3756C1CC0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034" y="2738216"/>
            <a:ext cx="2014903" cy="4029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9DA179-F9A3-9B43-A331-277455EE8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778" y="2738216"/>
            <a:ext cx="2014903" cy="4029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1EDC37-BE6A-0248-A641-575389764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521" y="2738216"/>
            <a:ext cx="2014903" cy="4029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39D29E-13FB-4847-9D5B-BE1BA1DC9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290" y="4027587"/>
            <a:ext cx="2014903" cy="4029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349D48-7982-6848-9B9D-A3899D5BF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034" y="4027587"/>
            <a:ext cx="2014903" cy="4029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FFB58C-B47D-E748-9044-1DC82C4C3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778" y="4027587"/>
            <a:ext cx="2014903" cy="4029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5AA2BF9-7798-E94A-8DC0-DDE13E6E9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4521" y="4027587"/>
            <a:ext cx="2014903" cy="4029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8A661F-9BC5-E644-AB13-0B24E62B803D}"/>
              </a:ext>
            </a:extLst>
          </p:cNvPr>
          <p:cNvSpPr txBox="1"/>
          <p:nvPr/>
        </p:nvSpPr>
        <p:spPr>
          <a:xfrm>
            <a:off x="281815" y="5620617"/>
            <a:ext cx="11588261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latin typeface="Avenir Book" panose="02000503020000020003" pitchFamily="2" charset="0"/>
              </a:rPr>
              <a:t>For planned upgrades, announce in advance (e.g. overload flag) to shift traffic away, if possible.</a:t>
            </a:r>
            <a:endParaRPr lang="en-US" sz="16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576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00336-767B-5848-B9DE-5E53766D7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694" y="1671106"/>
            <a:ext cx="11374611" cy="1757894"/>
          </a:xfrm>
        </p:spPr>
        <p:txBody>
          <a:bodyPr>
            <a:normAutofit/>
          </a:bodyPr>
          <a:lstStyle/>
          <a:p>
            <a:r>
              <a:rPr lang="en-US" sz="5400" dirty="0"/>
              <a:t>Soft state does not scale.</a:t>
            </a:r>
            <a:br>
              <a:rPr lang="en-US" sz="5400" dirty="0"/>
            </a:br>
            <a:br>
              <a:rPr lang="en-US" sz="2000" dirty="0"/>
            </a:b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Periodic protocols do not scale. Use hard state instead.</a:t>
            </a:r>
          </a:p>
        </p:txBody>
      </p:sp>
    </p:spTree>
    <p:extLst>
      <p:ext uri="{BB962C8B-B14F-4D97-AF65-F5344CB8AC3E}">
        <p14:creationId xmlns:p14="http://schemas.microsoft.com/office/powerpoint/2010/main" val="29310707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00336-767B-5848-B9DE-5E53766D7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694" y="1671106"/>
            <a:ext cx="11374611" cy="1757894"/>
          </a:xfrm>
        </p:spPr>
        <p:txBody>
          <a:bodyPr>
            <a:normAutofit/>
          </a:bodyPr>
          <a:lstStyle/>
          <a:p>
            <a:r>
              <a:rPr lang="en-US" sz="5400" dirty="0"/>
              <a:t>Use existing reliability mechanisms.</a:t>
            </a:r>
            <a:br>
              <a:rPr lang="en-US" sz="5400" dirty="0"/>
            </a:br>
            <a:br>
              <a:rPr lang="en-US" sz="2000" dirty="0"/>
            </a:b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Don’t invent your own reliability mechanism. Run over a transport when possible.</a:t>
            </a:r>
          </a:p>
        </p:txBody>
      </p:sp>
    </p:spTree>
    <p:extLst>
      <p:ext uri="{BB962C8B-B14F-4D97-AF65-F5344CB8AC3E}">
        <p14:creationId xmlns:p14="http://schemas.microsoft.com/office/powerpoint/2010/main" val="525666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00336-767B-5848-B9DE-5E53766D7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447" y="1671106"/>
            <a:ext cx="11707106" cy="1757894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Multi-version, multi-vendor, multi-feature.</a:t>
            </a:r>
            <a:br>
              <a:rPr lang="en-US" sz="5400" dirty="0"/>
            </a:br>
            <a:br>
              <a:rPr lang="en-US" sz="2000" dirty="0"/>
            </a:b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The Internet is an uncontrolled mixture of devices from different vendors running different versions of code which support different combinations of features.</a:t>
            </a:r>
          </a:p>
        </p:txBody>
      </p:sp>
    </p:spTree>
    <p:extLst>
      <p:ext uri="{BB962C8B-B14F-4D97-AF65-F5344CB8AC3E}">
        <p14:creationId xmlns:p14="http://schemas.microsoft.com/office/powerpoint/2010/main" val="12600460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00336-767B-5848-B9DE-5E53766D7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694" y="1671106"/>
            <a:ext cx="11374611" cy="1757894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You need flow and congestion control.</a:t>
            </a:r>
            <a:br>
              <a:rPr lang="en-US" sz="5400" dirty="0"/>
            </a:br>
            <a:br>
              <a:rPr lang="en-US" sz="2000" dirty="0"/>
            </a:b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Not just in application protocols, but also in routing and signaling protocols.</a:t>
            </a:r>
          </a:p>
        </p:txBody>
      </p:sp>
    </p:spTree>
    <p:extLst>
      <p:ext uri="{BB962C8B-B14F-4D97-AF65-F5344CB8AC3E}">
        <p14:creationId xmlns:p14="http://schemas.microsoft.com/office/powerpoint/2010/main" val="30941572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00336-767B-5848-B9DE-5E53766D7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694" y="1671106"/>
            <a:ext cx="11374611" cy="1757894"/>
          </a:xfrm>
        </p:spPr>
        <p:txBody>
          <a:bodyPr>
            <a:normAutofit/>
          </a:bodyPr>
          <a:lstStyle/>
          <a:p>
            <a:r>
              <a:rPr lang="en-US" sz="5400" dirty="0"/>
              <a:t>Protocol correctness is hard.</a:t>
            </a:r>
            <a:br>
              <a:rPr lang="en-US" sz="5400" dirty="0"/>
            </a:br>
            <a:br>
              <a:rPr lang="en-US" sz="2000" dirty="0"/>
            </a:b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Much harder than you think.</a:t>
            </a:r>
          </a:p>
        </p:txBody>
      </p:sp>
    </p:spTree>
    <p:extLst>
      <p:ext uri="{BB962C8B-B14F-4D97-AF65-F5344CB8AC3E}">
        <p14:creationId xmlns:p14="http://schemas.microsoft.com/office/powerpoint/2010/main" val="19402062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1980: The entire Internet had to be rebooted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AC67B-B01D-F342-A6AB-41B51A5E80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411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00336-767B-5848-B9DE-5E53766D7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694" y="1671106"/>
            <a:ext cx="11374611" cy="1757894"/>
          </a:xfrm>
        </p:spPr>
        <p:txBody>
          <a:bodyPr>
            <a:normAutofit/>
          </a:bodyPr>
          <a:lstStyle/>
          <a:p>
            <a:r>
              <a:rPr lang="en-US" sz="5400" dirty="0"/>
              <a:t>Implementation correctness is hard.</a:t>
            </a:r>
            <a:br>
              <a:rPr lang="en-US" sz="5400" dirty="0"/>
            </a:br>
            <a:br>
              <a:rPr lang="en-US" sz="2000" dirty="0"/>
            </a:b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Much harder than you think.</a:t>
            </a:r>
          </a:p>
        </p:txBody>
      </p:sp>
    </p:spTree>
    <p:extLst>
      <p:ext uri="{BB962C8B-B14F-4D97-AF65-F5344CB8AC3E}">
        <p14:creationId xmlns:p14="http://schemas.microsoft.com/office/powerpoint/2010/main" val="28988814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Don’t hand-code your parsers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AC67B-B01D-F342-A6AB-41B51A5E80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Type Length Value (TLV) encoding (we saw this before!)</a:t>
            </a:r>
          </a:p>
          <a:p>
            <a:r>
              <a:rPr lang="en-US" dirty="0"/>
              <a:t>Formal modeling language for on-the-wire protocol</a:t>
            </a:r>
          </a:p>
          <a:p>
            <a:pPr lvl="1"/>
            <a:r>
              <a:rPr lang="en-US" dirty="0"/>
              <a:t>Abstract Syntax Number 1 (ASN.1)</a:t>
            </a:r>
          </a:p>
          <a:p>
            <a:pPr lvl="1"/>
            <a:r>
              <a:rPr lang="en-US" dirty="0"/>
              <a:t>YANG</a:t>
            </a:r>
          </a:p>
          <a:p>
            <a:pPr lvl="1"/>
            <a:r>
              <a:rPr lang="en-US" dirty="0"/>
              <a:t>Google Protocol Buffers (BGP), Thrift, etc.</a:t>
            </a:r>
          </a:p>
          <a:p>
            <a:r>
              <a:rPr lang="en-US" dirty="0"/>
              <a:t>@@@ Example of real-life bug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3630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00336-767B-5848-B9DE-5E53766D77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Thank you.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3469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42F69-C297-2549-A01E-1BC88ACFF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5A1E55-7F63-5D4F-8F76-AFD6F13310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Some lessons from history (“Those who do not know history are doomed to repeat it”)</a:t>
            </a:r>
            <a:br>
              <a:rPr lang="en-US" sz="1600" dirty="0"/>
            </a:br>
            <a:r>
              <a:rPr lang="en-US" sz="1600" dirty="0">
                <a:hlinkClick r:id="rId2"/>
              </a:rPr>
              <a:t>https://datatracker.ietf.org/meeting/102/materials/slides-102-rtgarea-those-who-do-not-learn-history-are-doomed-to-repeat-it-00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09488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Interop between protocol versions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7DA1BA-B815-C44D-8A63-FFCD7C24B257}"/>
              </a:ext>
            </a:extLst>
          </p:cNvPr>
          <p:cNvSpPr txBox="1"/>
          <p:nvPr/>
        </p:nvSpPr>
        <p:spPr>
          <a:xfrm>
            <a:off x="5993548" y="1413518"/>
            <a:ext cx="5673843" cy="5112863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254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wrap="square" lIns="182880" tIns="182880" rIns="182880" bIns="182880" rtlCol="0">
            <a:no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Version X needs to interoperate with version Y.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For any X and Y, not just Y = X + 1.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Don’t assume contiguous “regions” of same version.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Different devices will run different version of your protocol.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Temporarily during upgrade. </a:t>
            </a:r>
            <a:r>
              <a:rPr lang="en-US" b="1" dirty="0">
                <a:latin typeface="Avenir Book" panose="02000503020000020003" pitchFamily="2" charset="0"/>
              </a:rPr>
              <a:t>You cannot upgrade your devices all at once; it takes a lot of time.</a:t>
            </a:r>
            <a:endParaRPr lang="en-US" dirty="0">
              <a:latin typeface="Avenir Book" panose="02000503020000020003" pitchFamily="2" charset="0"/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Or semi-permanently due to operational considerations (e.g. different vendors support different versions of the protocol). </a:t>
            </a:r>
            <a:r>
              <a:rPr lang="en-US" b="1" dirty="0">
                <a:latin typeface="Avenir Book" panose="02000503020000020003" pitchFamily="2" charset="0"/>
              </a:rPr>
              <a:t>You want to be able to have multiple vendors in the same network.</a:t>
            </a:r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679BCC-4FE3-F441-8981-C6A0332C3ED3}"/>
              </a:ext>
            </a:extLst>
          </p:cNvPr>
          <p:cNvSpPr txBox="1"/>
          <p:nvPr/>
        </p:nvSpPr>
        <p:spPr>
          <a:xfrm>
            <a:off x="877949" y="1796983"/>
            <a:ext cx="1389184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Avenir Book" panose="02000503020000020003" pitchFamily="2" charset="0"/>
              </a:rPr>
              <a:t>Version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C62092-8029-014B-8B8C-C4E573F9D4D7}"/>
              </a:ext>
            </a:extLst>
          </p:cNvPr>
          <p:cNvSpPr txBox="1"/>
          <p:nvPr/>
        </p:nvSpPr>
        <p:spPr>
          <a:xfrm>
            <a:off x="2357987" y="1796983"/>
            <a:ext cx="1389184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venir Book" panose="02000503020000020003" pitchFamily="2" charset="0"/>
              </a:rPr>
              <a:t>Version 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9F29E8-A4A4-CD46-9FB0-FF26CDE5B5BC}"/>
              </a:ext>
            </a:extLst>
          </p:cNvPr>
          <p:cNvSpPr txBox="1"/>
          <p:nvPr/>
        </p:nvSpPr>
        <p:spPr>
          <a:xfrm>
            <a:off x="3747171" y="2606946"/>
            <a:ext cx="1389184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Avenir Book" panose="02000503020000020003" pitchFamily="2" charset="0"/>
              </a:rPr>
              <a:t>Version 1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879B58C-1AE4-2B44-AEB0-F0E0A1383E59}"/>
              </a:ext>
            </a:extLst>
          </p:cNvPr>
          <p:cNvCxnSpPr>
            <a:cxnSpLocks/>
          </p:cNvCxnSpPr>
          <p:nvPr/>
        </p:nvCxnSpPr>
        <p:spPr>
          <a:xfrm flipV="1">
            <a:off x="1527114" y="2683159"/>
            <a:ext cx="0" cy="1659988"/>
          </a:xfrm>
          <a:prstGeom prst="line">
            <a:avLst/>
          </a:prstGeom>
          <a:ln w="3810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5186C4B-9F14-B847-B926-E28E5CEA704B}"/>
              </a:ext>
            </a:extLst>
          </p:cNvPr>
          <p:cNvGrpSpPr/>
          <p:nvPr/>
        </p:nvGrpSpPr>
        <p:grpSpPr>
          <a:xfrm>
            <a:off x="1140437" y="2271469"/>
            <a:ext cx="3715846" cy="2470140"/>
            <a:chOff x="1140437" y="2271469"/>
            <a:chExt cx="3715846" cy="247014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630D9E2-66F9-0B4D-8962-6CD53BCDA226}"/>
                </a:ext>
              </a:extLst>
            </p:cNvPr>
            <p:cNvCxnSpPr/>
            <p:nvPr/>
          </p:nvCxnSpPr>
          <p:spPr>
            <a:xfrm>
              <a:off x="1563749" y="2683159"/>
              <a:ext cx="1480038" cy="0"/>
            </a:xfrm>
            <a:prstGeom prst="line">
              <a:avLst/>
            </a:prstGeom>
            <a:ln w="381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98981C8-4D7B-1346-9096-4194D17048DE}"/>
                </a:ext>
              </a:extLst>
            </p:cNvPr>
            <p:cNvCxnSpPr/>
            <p:nvPr/>
          </p:nvCxnSpPr>
          <p:spPr>
            <a:xfrm>
              <a:off x="1527114" y="4343147"/>
              <a:ext cx="1480038" cy="0"/>
            </a:xfrm>
            <a:prstGeom prst="line">
              <a:avLst/>
            </a:prstGeom>
            <a:ln w="381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52CB690-8DA1-8145-AD97-691BA96A21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43787" y="3513153"/>
              <a:ext cx="1380391" cy="829994"/>
            </a:xfrm>
            <a:prstGeom prst="line">
              <a:avLst/>
            </a:prstGeom>
            <a:ln w="381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217265C-3E4B-1F48-BBBC-7691DFA627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43787" y="2676545"/>
              <a:ext cx="0" cy="1659988"/>
            </a:xfrm>
            <a:prstGeom prst="line">
              <a:avLst/>
            </a:prstGeom>
            <a:ln w="381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47A6FB-762C-E045-B2AB-55A615908F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052579" y="2696387"/>
              <a:ext cx="1371599" cy="810152"/>
            </a:xfrm>
            <a:prstGeom prst="line">
              <a:avLst/>
            </a:prstGeom>
            <a:ln w="381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" name="Picture 18" descr="Mplain">
              <a:extLst>
                <a:ext uri="{FF2B5EF4-FFF2-40B4-BE49-F238E27FC236}">
                  <a16:creationId xmlns:a16="http://schemas.microsoft.com/office/drawing/2014/main" id="{F7F824EF-7DEB-0747-B40F-90517AB275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0437" y="2271469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Picture 18" descr="Mplain">
              <a:extLst>
                <a:ext uri="{FF2B5EF4-FFF2-40B4-BE49-F238E27FC236}">
                  <a16:creationId xmlns:a16="http://schemas.microsoft.com/office/drawing/2014/main" id="{6CEAA726-4B87-5143-AC9F-576511E735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0475" y="2271469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18" descr="Mplain">
              <a:extLst>
                <a:ext uri="{FF2B5EF4-FFF2-40B4-BE49-F238E27FC236}">
                  <a16:creationId xmlns:a16="http://schemas.microsoft.com/office/drawing/2014/main" id="{0EE9F40D-9A08-464A-BA14-4B05A97682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0437" y="3918229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18" descr="Mplain">
              <a:extLst>
                <a:ext uri="{FF2B5EF4-FFF2-40B4-BE49-F238E27FC236}">
                  <a16:creationId xmlns:a16="http://schemas.microsoft.com/office/drawing/2014/main" id="{9813B30B-5829-CA44-8BF8-E7BB09C0A6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0475" y="3918229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18" descr="Mplain">
              <a:extLst>
                <a:ext uri="{FF2B5EF4-FFF2-40B4-BE49-F238E27FC236}">
                  <a16:creationId xmlns:a16="http://schemas.microsoft.com/office/drawing/2014/main" id="{3AF88E21-F06E-CF41-942A-41C17151EC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2074" y="3094849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7257D3F9-518D-4C49-953D-5EC0FE69559F}"/>
              </a:ext>
            </a:extLst>
          </p:cNvPr>
          <p:cNvSpPr txBox="1"/>
          <p:nvPr/>
        </p:nvSpPr>
        <p:spPr>
          <a:xfrm>
            <a:off x="869157" y="4657833"/>
            <a:ext cx="1389184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Avenir Book" panose="02000503020000020003" pitchFamily="2" charset="0"/>
              </a:rPr>
              <a:t>Version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B9575D7-E1DD-6E4B-8001-13965C5FA67F}"/>
              </a:ext>
            </a:extLst>
          </p:cNvPr>
          <p:cNvSpPr txBox="1"/>
          <p:nvPr/>
        </p:nvSpPr>
        <p:spPr>
          <a:xfrm>
            <a:off x="2349195" y="4657833"/>
            <a:ext cx="1389184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venir Book" panose="02000503020000020003" pitchFamily="2" charset="0"/>
              </a:rPr>
              <a:t>Version 3</a:t>
            </a:r>
          </a:p>
        </p:txBody>
      </p:sp>
    </p:spTree>
    <p:extLst>
      <p:ext uri="{BB962C8B-B14F-4D97-AF65-F5344CB8AC3E}">
        <p14:creationId xmlns:p14="http://schemas.microsoft.com/office/powerpoint/2010/main" val="3679662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Lessons learned from major version bumps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AC67B-B01D-F342-A6AB-41B51A5E80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9575" y="1179513"/>
            <a:ext cx="11333243" cy="5053012"/>
          </a:xfrm>
        </p:spPr>
        <p:txBody>
          <a:bodyPr/>
          <a:lstStyle/>
          <a:p>
            <a:r>
              <a:rPr lang="en-US" dirty="0"/>
              <a:t>IPv4 vs IPv6</a:t>
            </a:r>
          </a:p>
          <a:p>
            <a:pPr lvl="1"/>
            <a:r>
              <a:rPr lang="en-US" sz="1800" dirty="0"/>
              <a:t>IPv6 is not backwards compatible with IPv4</a:t>
            </a:r>
          </a:p>
          <a:p>
            <a:pPr lvl="1"/>
            <a:r>
              <a:rPr lang="en-US" sz="1800" dirty="0"/>
              <a:t>Upgrading from IPv4 to IPv6 is a royal pain in the neck</a:t>
            </a:r>
          </a:p>
          <a:p>
            <a:pPr lvl="1"/>
            <a:r>
              <a:rPr lang="en-US" sz="1800" dirty="0"/>
              <a:t>It’s been 20 years and IPv6 is still not universally deployed</a:t>
            </a:r>
          </a:p>
          <a:p>
            <a:pPr lvl="1"/>
            <a:r>
              <a:rPr lang="en-US" sz="1800" dirty="0"/>
              <a:t>IPv4 will never go away</a:t>
            </a:r>
          </a:p>
          <a:p>
            <a:r>
              <a:rPr lang="en-US" dirty="0"/>
              <a:t>OSPFv3 vs OSPFv2</a:t>
            </a:r>
          </a:p>
          <a:p>
            <a:pPr lvl="1"/>
            <a:r>
              <a:rPr lang="en-US" sz="1800" dirty="0"/>
              <a:t>OSPFv3 is not backwards compatible with OSPFv2</a:t>
            </a:r>
          </a:p>
          <a:p>
            <a:pPr lvl="1"/>
            <a:r>
              <a:rPr lang="en-US" sz="1800" dirty="0"/>
              <a:t>You need to upgrade from OSPFv2 to OSPFv3 to get IPv6</a:t>
            </a:r>
          </a:p>
          <a:p>
            <a:pPr lvl="1"/>
            <a:r>
              <a:rPr lang="en-US" sz="1800" dirty="0"/>
              <a:t>Real networks run OSPFv2 </a:t>
            </a:r>
            <a:r>
              <a:rPr lang="en-US" sz="1800" i="1" dirty="0"/>
              <a:t>and</a:t>
            </a:r>
            <a:r>
              <a:rPr lang="en-US" sz="1800" dirty="0"/>
              <a:t> OSPFv3</a:t>
            </a:r>
          </a:p>
          <a:p>
            <a:pPr lvl="1"/>
            <a:r>
              <a:rPr lang="en-US" sz="1800" dirty="0"/>
              <a:t>ISIS did it right (ISIS with IPv6 can interoperate with ISIS without IPv6)</a:t>
            </a:r>
          </a:p>
          <a:p>
            <a:r>
              <a:rPr lang="en-US" dirty="0"/>
              <a:t>BGPv3 vs BGPv4 vs …BGPv5?</a:t>
            </a:r>
          </a:p>
          <a:p>
            <a:pPr lvl="1"/>
            <a:r>
              <a:rPr lang="en-US" sz="1800" dirty="0"/>
              <a:t>BGPv3 is not backwards compatible with BGPv4, it required every Internet core router to be upgraded</a:t>
            </a:r>
          </a:p>
          <a:p>
            <a:pPr lvl="1"/>
            <a:r>
              <a:rPr lang="en-US" sz="1800" dirty="0"/>
              <a:t>Upgrading every core router on the Internet is infeasible at this time</a:t>
            </a:r>
          </a:p>
          <a:p>
            <a:pPr lvl="1"/>
            <a:r>
              <a:rPr lang="en-US" sz="1800" dirty="0"/>
              <a:t>BGPv4 has </a:t>
            </a:r>
            <a:r>
              <a:rPr lang="en-US" sz="1800" i="1" dirty="0"/>
              <a:t>excellent</a:t>
            </a:r>
            <a:r>
              <a:rPr lang="en-US" sz="1800" b="1" i="1" dirty="0"/>
              <a:t> </a:t>
            </a:r>
            <a:r>
              <a:rPr lang="en-US" sz="1800" dirty="0"/>
              <a:t>extension mechanisms; it is unlikely that there will ever be a BGPv5</a:t>
            </a:r>
          </a:p>
          <a:p>
            <a:pPr lvl="1"/>
            <a:endParaRPr lang="en-US" sz="200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39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Interop between feature sets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B4F5E3-C212-D24E-8F24-AD95BD818D42}"/>
              </a:ext>
            </a:extLst>
          </p:cNvPr>
          <p:cNvSpPr txBox="1"/>
          <p:nvPr/>
        </p:nvSpPr>
        <p:spPr>
          <a:xfrm>
            <a:off x="5993548" y="1413518"/>
            <a:ext cx="5673843" cy="4108051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25400" dir="2700000" sx="101000" sy="101000" algn="tl" rotWithShape="0">
              <a:prstClr val="black">
                <a:alpha val="40000"/>
              </a:prstClr>
            </a:outerShdw>
          </a:effectLst>
        </p:spPr>
        <p:txBody>
          <a:bodyPr wrap="square" lIns="182880" tIns="182880" rIns="182880" bIns="182880" rtlCol="0">
            <a:no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Protocol implementation that has feature A must interoperate with protocol implementation that does not have feature A.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Different vendors and versions of code have different feature sets.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Don’t assume the feature set can be derived from the protocol version. </a:t>
            </a:r>
            <a:r>
              <a:rPr lang="en-US" b="1" dirty="0">
                <a:latin typeface="Avenir Book" panose="02000503020000020003" pitchFamily="2" charset="0"/>
              </a:rPr>
              <a:t>Allows protocol extensions to evolve and be deployed independently.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venir Book" panose="02000503020000020003" pitchFamily="2" charset="0"/>
              </a:rPr>
              <a:t>Don’t assume the feature set is the same. Feature set A+B must interoperate with B+C.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237CAA-3F8A-244B-B36A-AEE017011D5F}"/>
              </a:ext>
            </a:extLst>
          </p:cNvPr>
          <p:cNvCxnSpPr>
            <a:cxnSpLocks/>
          </p:cNvCxnSpPr>
          <p:nvPr/>
        </p:nvCxnSpPr>
        <p:spPr>
          <a:xfrm flipV="1">
            <a:off x="1527114" y="2683159"/>
            <a:ext cx="0" cy="1659988"/>
          </a:xfrm>
          <a:prstGeom prst="line">
            <a:avLst/>
          </a:prstGeom>
          <a:ln w="3810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9B29EC4E-53CF-7841-8AF2-8834878C48F5}"/>
              </a:ext>
            </a:extLst>
          </p:cNvPr>
          <p:cNvGrpSpPr/>
          <p:nvPr/>
        </p:nvGrpSpPr>
        <p:grpSpPr>
          <a:xfrm>
            <a:off x="1140437" y="2271469"/>
            <a:ext cx="3715846" cy="2470140"/>
            <a:chOff x="1140437" y="2271469"/>
            <a:chExt cx="3715846" cy="247014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C8565A7-3D00-D449-BFA5-E55D57DD8829}"/>
                </a:ext>
              </a:extLst>
            </p:cNvPr>
            <p:cNvCxnSpPr/>
            <p:nvPr/>
          </p:nvCxnSpPr>
          <p:spPr>
            <a:xfrm>
              <a:off x="1563749" y="2683159"/>
              <a:ext cx="1480038" cy="0"/>
            </a:xfrm>
            <a:prstGeom prst="line">
              <a:avLst/>
            </a:prstGeom>
            <a:ln w="381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F09ECE0-B2CD-A249-BC2C-C2CC35F12031}"/>
                </a:ext>
              </a:extLst>
            </p:cNvPr>
            <p:cNvCxnSpPr/>
            <p:nvPr/>
          </p:nvCxnSpPr>
          <p:spPr>
            <a:xfrm>
              <a:off x="1527114" y="4343147"/>
              <a:ext cx="1480038" cy="0"/>
            </a:xfrm>
            <a:prstGeom prst="line">
              <a:avLst/>
            </a:prstGeom>
            <a:ln w="381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13D7316-5B6A-5440-AA40-A6213300F9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43787" y="3513153"/>
              <a:ext cx="1380391" cy="829994"/>
            </a:xfrm>
            <a:prstGeom prst="line">
              <a:avLst/>
            </a:prstGeom>
            <a:ln w="381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F4FF727-E55F-FD4E-B93E-D609ED38CE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43787" y="2676545"/>
              <a:ext cx="0" cy="1659988"/>
            </a:xfrm>
            <a:prstGeom prst="line">
              <a:avLst/>
            </a:prstGeom>
            <a:ln w="381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FEEA4C0-AF2D-FE4F-815D-35CA888B3E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052579" y="2696387"/>
              <a:ext cx="1371599" cy="810152"/>
            </a:xfrm>
            <a:prstGeom prst="line">
              <a:avLst/>
            </a:prstGeom>
            <a:ln w="38100" cap="rnd">
              <a:solidFill>
                <a:schemeClr val="accent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Picture 18" descr="Mplain">
              <a:extLst>
                <a:ext uri="{FF2B5EF4-FFF2-40B4-BE49-F238E27FC236}">
                  <a16:creationId xmlns:a16="http://schemas.microsoft.com/office/drawing/2014/main" id="{403559F3-52EA-D748-9C44-F4F0FE41DC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0437" y="2271469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18" descr="Mplain">
              <a:extLst>
                <a:ext uri="{FF2B5EF4-FFF2-40B4-BE49-F238E27FC236}">
                  <a16:creationId xmlns:a16="http://schemas.microsoft.com/office/drawing/2014/main" id="{755A7AEF-796C-724D-A6F2-659D5AE0ED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0475" y="2271469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18" descr="Mplain">
              <a:extLst>
                <a:ext uri="{FF2B5EF4-FFF2-40B4-BE49-F238E27FC236}">
                  <a16:creationId xmlns:a16="http://schemas.microsoft.com/office/drawing/2014/main" id="{47A8DB09-C0D6-1540-8049-0F194BAF04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0437" y="3918229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" name="Picture 18" descr="Mplain">
              <a:extLst>
                <a:ext uri="{FF2B5EF4-FFF2-40B4-BE49-F238E27FC236}">
                  <a16:creationId xmlns:a16="http://schemas.microsoft.com/office/drawing/2014/main" id="{ACA339F3-700E-E443-82BE-8D9117A241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0475" y="3918229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18" descr="Mplain">
              <a:extLst>
                <a:ext uri="{FF2B5EF4-FFF2-40B4-BE49-F238E27FC236}">
                  <a16:creationId xmlns:a16="http://schemas.microsoft.com/office/drawing/2014/main" id="{3B3FF980-6A47-0A41-AB09-7917539B65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lum contras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2074" y="3094849"/>
              <a:ext cx="864209" cy="823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5528D88D-44F8-DE4A-9D2A-08BE2C0A1261}"/>
              </a:ext>
            </a:extLst>
          </p:cNvPr>
          <p:cNvSpPr/>
          <p:nvPr/>
        </p:nvSpPr>
        <p:spPr>
          <a:xfrm>
            <a:off x="2860798" y="5685562"/>
            <a:ext cx="284704" cy="28470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A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F08B6FD-9919-3443-967B-443AA598E047}"/>
              </a:ext>
            </a:extLst>
          </p:cNvPr>
          <p:cNvSpPr/>
          <p:nvPr/>
        </p:nvSpPr>
        <p:spPr>
          <a:xfrm>
            <a:off x="3212804" y="5685562"/>
            <a:ext cx="284704" cy="28470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B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1B7683F-0C18-974C-84CC-0F23F731504C}"/>
              </a:ext>
            </a:extLst>
          </p:cNvPr>
          <p:cNvSpPr/>
          <p:nvPr/>
        </p:nvSpPr>
        <p:spPr>
          <a:xfrm>
            <a:off x="3564810" y="5685562"/>
            <a:ext cx="284704" cy="284704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C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E69122F-9AC3-6B49-8F6D-E3D8C9C929D3}"/>
              </a:ext>
            </a:extLst>
          </p:cNvPr>
          <p:cNvSpPr/>
          <p:nvPr/>
        </p:nvSpPr>
        <p:spPr>
          <a:xfrm>
            <a:off x="3916817" y="5685562"/>
            <a:ext cx="284704" cy="284704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F9F778-7EDE-B54A-BD98-589AD1E6C1A4}"/>
              </a:ext>
            </a:extLst>
          </p:cNvPr>
          <p:cNvSpPr txBox="1"/>
          <p:nvPr/>
        </p:nvSpPr>
        <p:spPr>
          <a:xfrm>
            <a:off x="740386" y="5532200"/>
            <a:ext cx="2303401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Protocol features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F1DFAEE-071D-714C-A5B0-8BDFEB2180C0}"/>
              </a:ext>
            </a:extLst>
          </p:cNvPr>
          <p:cNvSpPr/>
          <p:nvPr/>
        </p:nvSpPr>
        <p:spPr>
          <a:xfrm>
            <a:off x="1289044" y="1947360"/>
            <a:ext cx="284704" cy="28470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A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5C5A85A-EF8C-0A40-ABD9-702380E3C790}"/>
              </a:ext>
            </a:extLst>
          </p:cNvPr>
          <p:cNvSpPr/>
          <p:nvPr/>
        </p:nvSpPr>
        <p:spPr>
          <a:xfrm>
            <a:off x="1045931" y="4769280"/>
            <a:ext cx="284704" cy="28470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A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6E08C0E-FFCE-B346-9F38-8A7FD55C0666}"/>
              </a:ext>
            </a:extLst>
          </p:cNvPr>
          <p:cNvSpPr/>
          <p:nvPr/>
        </p:nvSpPr>
        <p:spPr>
          <a:xfrm>
            <a:off x="2546404" y="4769281"/>
            <a:ext cx="284704" cy="28470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A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0341E7B-9FC1-1646-A15E-8FF4170276E3}"/>
              </a:ext>
            </a:extLst>
          </p:cNvPr>
          <p:cNvSpPr/>
          <p:nvPr/>
        </p:nvSpPr>
        <p:spPr>
          <a:xfrm>
            <a:off x="1382936" y="4769280"/>
            <a:ext cx="284704" cy="28470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B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D7F0F56-3F4D-3D46-880C-6301CBA85467}"/>
              </a:ext>
            </a:extLst>
          </p:cNvPr>
          <p:cNvSpPr/>
          <p:nvPr/>
        </p:nvSpPr>
        <p:spPr>
          <a:xfrm>
            <a:off x="2870849" y="4769281"/>
            <a:ext cx="284704" cy="28470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B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539F934-E0CE-4B4A-8865-792A64062D66}"/>
              </a:ext>
            </a:extLst>
          </p:cNvPr>
          <p:cNvSpPr/>
          <p:nvPr/>
        </p:nvSpPr>
        <p:spPr>
          <a:xfrm>
            <a:off x="2746550" y="1942857"/>
            <a:ext cx="284704" cy="28470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B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86BFB0-7037-464B-A320-A611305E13A4}"/>
              </a:ext>
            </a:extLst>
          </p:cNvPr>
          <p:cNvSpPr/>
          <p:nvPr/>
        </p:nvSpPr>
        <p:spPr>
          <a:xfrm>
            <a:off x="3195294" y="4769281"/>
            <a:ext cx="284704" cy="284704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C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01178CB-3660-3B4A-8990-F5F1B357CEE4}"/>
              </a:ext>
            </a:extLst>
          </p:cNvPr>
          <p:cNvSpPr/>
          <p:nvPr/>
        </p:nvSpPr>
        <p:spPr>
          <a:xfrm>
            <a:off x="4136805" y="2770350"/>
            <a:ext cx="284704" cy="284704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C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6B27C75-15C0-F04E-8BA2-580146C79DE3}"/>
              </a:ext>
            </a:extLst>
          </p:cNvPr>
          <p:cNvSpPr/>
          <p:nvPr/>
        </p:nvSpPr>
        <p:spPr>
          <a:xfrm>
            <a:off x="3079188" y="1942857"/>
            <a:ext cx="284704" cy="284704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C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355B3C0-F58A-3C44-86BB-43259E7387CD}"/>
              </a:ext>
            </a:extLst>
          </p:cNvPr>
          <p:cNvSpPr/>
          <p:nvPr/>
        </p:nvSpPr>
        <p:spPr>
          <a:xfrm>
            <a:off x="4450473" y="2770350"/>
            <a:ext cx="284704" cy="284704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D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C55BBDA6-E93F-FA47-801C-4AE684B0DF72}"/>
              </a:ext>
            </a:extLst>
          </p:cNvPr>
          <p:cNvSpPr/>
          <p:nvPr/>
        </p:nvSpPr>
        <p:spPr>
          <a:xfrm>
            <a:off x="1621682" y="1947360"/>
            <a:ext cx="284704" cy="284704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D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4C022895-4307-0042-923A-F654A62DEE9E}"/>
              </a:ext>
            </a:extLst>
          </p:cNvPr>
          <p:cNvSpPr/>
          <p:nvPr/>
        </p:nvSpPr>
        <p:spPr>
          <a:xfrm>
            <a:off x="1719942" y="4769280"/>
            <a:ext cx="284704" cy="284704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701993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Capability announcement (“negotiation”)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F68DD6-F936-6843-822E-D648E3F672E5}"/>
              </a:ext>
            </a:extLst>
          </p:cNvPr>
          <p:cNvCxnSpPr>
            <a:cxnSpLocks/>
          </p:cNvCxnSpPr>
          <p:nvPr/>
        </p:nvCxnSpPr>
        <p:spPr>
          <a:xfrm>
            <a:off x="4412457" y="2296298"/>
            <a:ext cx="2665352" cy="0"/>
          </a:xfrm>
          <a:prstGeom prst="line">
            <a:avLst/>
          </a:prstGeom>
          <a:ln w="38100" cap="rnd">
            <a:solidFill>
              <a:schemeClr val="accent1">
                <a:lumMod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18" descr="Mplain">
            <a:extLst>
              <a:ext uri="{FF2B5EF4-FFF2-40B4-BE49-F238E27FC236}">
                <a16:creationId xmlns:a16="http://schemas.microsoft.com/office/drawing/2014/main" id="{68D3B127-03E7-6B4F-B21E-8C54DF3EE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145" y="1884608"/>
            <a:ext cx="864209" cy="823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8" descr="Mplain">
            <a:extLst>
              <a:ext uri="{FF2B5EF4-FFF2-40B4-BE49-F238E27FC236}">
                <a16:creationId xmlns:a16="http://schemas.microsoft.com/office/drawing/2014/main" id="{E74DC540-4DC1-0B43-9D1D-214374C06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6483" y="1884608"/>
            <a:ext cx="864209" cy="823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DB1F0C-B575-5D46-87D9-92F4F254EF69}"/>
              </a:ext>
            </a:extLst>
          </p:cNvPr>
          <p:cNvCxnSpPr>
            <a:cxnSpLocks/>
          </p:cNvCxnSpPr>
          <p:nvPr/>
        </p:nvCxnSpPr>
        <p:spPr>
          <a:xfrm>
            <a:off x="4414105" y="2826767"/>
            <a:ext cx="0" cy="2167264"/>
          </a:xfrm>
          <a:prstGeom prst="line">
            <a:avLst/>
          </a:prstGeom>
          <a:ln w="15875" cap="rnd">
            <a:solidFill>
              <a:schemeClr val="accent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AE176B4-DB5D-764A-9DA3-684548F79D38}"/>
              </a:ext>
            </a:extLst>
          </p:cNvPr>
          <p:cNvCxnSpPr>
            <a:cxnSpLocks/>
          </p:cNvCxnSpPr>
          <p:nvPr/>
        </p:nvCxnSpPr>
        <p:spPr>
          <a:xfrm>
            <a:off x="7150162" y="2826767"/>
            <a:ext cx="0" cy="2167264"/>
          </a:xfrm>
          <a:prstGeom prst="line">
            <a:avLst/>
          </a:prstGeom>
          <a:ln w="15875" cap="rnd">
            <a:solidFill>
              <a:schemeClr val="accent1">
                <a:lumMod val="50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286002A-D981-7149-82B3-42F39995B36B}"/>
              </a:ext>
            </a:extLst>
          </p:cNvPr>
          <p:cNvCxnSpPr>
            <a:cxnSpLocks/>
          </p:cNvCxnSpPr>
          <p:nvPr/>
        </p:nvCxnSpPr>
        <p:spPr>
          <a:xfrm flipH="1" flipV="1">
            <a:off x="4421251" y="3358664"/>
            <a:ext cx="2720118" cy="889944"/>
          </a:xfrm>
          <a:prstGeom prst="line">
            <a:avLst/>
          </a:prstGeom>
          <a:ln w="15875" cap="rnd">
            <a:solidFill>
              <a:schemeClr val="accent1">
                <a:lumMod val="50000"/>
              </a:schemeClr>
            </a:solidFill>
            <a:prstDash val="solid"/>
            <a:round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7C6D515-F935-8045-A090-2075D3A9F4B6}"/>
              </a:ext>
            </a:extLst>
          </p:cNvPr>
          <p:cNvCxnSpPr>
            <a:cxnSpLocks/>
          </p:cNvCxnSpPr>
          <p:nvPr/>
        </p:nvCxnSpPr>
        <p:spPr>
          <a:xfrm flipV="1">
            <a:off x="4421249" y="3358664"/>
            <a:ext cx="2720118" cy="889944"/>
          </a:xfrm>
          <a:prstGeom prst="line">
            <a:avLst/>
          </a:prstGeom>
          <a:ln w="15875" cap="rnd">
            <a:solidFill>
              <a:schemeClr val="accent1">
                <a:lumMod val="50000"/>
              </a:schemeClr>
            </a:solidFill>
            <a:prstDash val="solid"/>
            <a:round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9B71C61-9742-AC44-AF29-7840D1018F4A}"/>
              </a:ext>
            </a:extLst>
          </p:cNvPr>
          <p:cNvSpPr txBox="1"/>
          <p:nvPr/>
        </p:nvSpPr>
        <p:spPr>
          <a:xfrm>
            <a:off x="6959480" y="3025948"/>
            <a:ext cx="3389061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I support features B, C, 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880BAA8-6DAB-724C-A9F5-048062A0052B}"/>
              </a:ext>
            </a:extLst>
          </p:cNvPr>
          <p:cNvSpPr txBox="1"/>
          <p:nvPr/>
        </p:nvSpPr>
        <p:spPr>
          <a:xfrm>
            <a:off x="1050387" y="4081559"/>
            <a:ext cx="3389061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We can use features B, C</a:t>
            </a:r>
            <a:br>
              <a:rPr lang="en-US" dirty="0">
                <a:latin typeface="Avenir Book" panose="02000503020000020003" pitchFamily="2" charset="0"/>
              </a:rPr>
            </a:br>
            <a:r>
              <a:rPr lang="en-US" sz="1400" dirty="0">
                <a:latin typeface="Avenir Book" panose="02000503020000020003" pitchFamily="2" charset="0"/>
              </a:rPr>
              <a:t>(these are the ones we have in common)</a:t>
            </a:r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1CAE7E3-2FCB-D94A-8569-B6E28645AE18}"/>
              </a:ext>
            </a:extLst>
          </p:cNvPr>
          <p:cNvSpPr/>
          <p:nvPr/>
        </p:nvSpPr>
        <p:spPr>
          <a:xfrm>
            <a:off x="3945090" y="1535216"/>
            <a:ext cx="284704" cy="28470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A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9CBDF00-C6BA-2649-BE90-E0C9C8C2D46A}"/>
              </a:ext>
            </a:extLst>
          </p:cNvPr>
          <p:cNvSpPr/>
          <p:nvPr/>
        </p:nvSpPr>
        <p:spPr>
          <a:xfrm>
            <a:off x="4297096" y="1535216"/>
            <a:ext cx="284704" cy="28470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B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FFB505A-C4AA-EB4A-80B0-37E916C05708}"/>
              </a:ext>
            </a:extLst>
          </p:cNvPr>
          <p:cNvSpPr/>
          <p:nvPr/>
        </p:nvSpPr>
        <p:spPr>
          <a:xfrm>
            <a:off x="4649102" y="1535216"/>
            <a:ext cx="284704" cy="284704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C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3772153-492A-3A4E-AFB4-3126430C276A}"/>
              </a:ext>
            </a:extLst>
          </p:cNvPr>
          <p:cNvSpPr/>
          <p:nvPr/>
        </p:nvSpPr>
        <p:spPr>
          <a:xfrm>
            <a:off x="6647723" y="1531237"/>
            <a:ext cx="284704" cy="28470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B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F99C5F9-E7FA-E748-9783-3F515275EC47}"/>
              </a:ext>
            </a:extLst>
          </p:cNvPr>
          <p:cNvSpPr/>
          <p:nvPr/>
        </p:nvSpPr>
        <p:spPr>
          <a:xfrm>
            <a:off x="6999729" y="1531237"/>
            <a:ext cx="284704" cy="284704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C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A40E02F-96F1-2448-8E00-177FFD44D3DB}"/>
              </a:ext>
            </a:extLst>
          </p:cNvPr>
          <p:cNvSpPr/>
          <p:nvPr/>
        </p:nvSpPr>
        <p:spPr>
          <a:xfrm>
            <a:off x="7351736" y="1531237"/>
            <a:ext cx="284704" cy="284704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" tIns="0" rIns="0" bIns="0" rtlCol="0" anchor="ctr"/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A0A4D61-764F-9244-9CBB-618F65ABAA86}"/>
              </a:ext>
            </a:extLst>
          </p:cNvPr>
          <p:cNvSpPr txBox="1"/>
          <p:nvPr/>
        </p:nvSpPr>
        <p:spPr>
          <a:xfrm>
            <a:off x="1317661" y="3025948"/>
            <a:ext cx="3389061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I support features A, C, 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598F92-BF49-DB40-9E94-A2D81E8D5029}"/>
              </a:ext>
            </a:extLst>
          </p:cNvPr>
          <p:cNvSpPr txBox="1"/>
          <p:nvPr/>
        </p:nvSpPr>
        <p:spPr>
          <a:xfrm>
            <a:off x="7175504" y="4081559"/>
            <a:ext cx="3389061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We can use features B, C</a:t>
            </a:r>
            <a:br>
              <a:rPr lang="en-US" dirty="0">
                <a:latin typeface="Avenir Book" panose="02000503020000020003" pitchFamily="2" charset="0"/>
              </a:rPr>
            </a:br>
            <a:r>
              <a:rPr lang="en-US" sz="1400" dirty="0">
                <a:latin typeface="Avenir Book" panose="02000503020000020003" pitchFamily="2" charset="0"/>
              </a:rPr>
              <a:t>(these are the ones we have in common)</a:t>
            </a:r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8E265E8-DFB0-BC4F-8845-BFFC852C54DB}"/>
              </a:ext>
            </a:extLst>
          </p:cNvPr>
          <p:cNvSpPr txBox="1"/>
          <p:nvPr/>
        </p:nvSpPr>
        <p:spPr>
          <a:xfrm>
            <a:off x="219808" y="5954725"/>
            <a:ext cx="11588261" cy="571656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(Things get a bit more complicated when more than 2 devices are involved, e.g. flooding)</a:t>
            </a:r>
          </a:p>
        </p:txBody>
      </p:sp>
    </p:spTree>
    <p:extLst>
      <p:ext uri="{BB962C8B-B14F-4D97-AF65-F5344CB8AC3E}">
        <p14:creationId xmlns:p14="http://schemas.microsoft.com/office/powerpoint/2010/main" val="4101228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Example: BGPv4 capabilities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A707C2-8325-E24E-B5A0-AA4DE49F3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465" y="1193800"/>
            <a:ext cx="7465158" cy="5463068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C357B7-27E2-B140-8D0D-E1DB42945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2038" y="1193800"/>
            <a:ext cx="3120781" cy="2800509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12C5BC-AD02-7947-9587-A9927EF1EC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2038" y="4158695"/>
            <a:ext cx="3120781" cy="1911228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FF90A236-DDBD-E243-8EC1-923A715AE29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080596" y="1887558"/>
            <a:ext cx="2110154" cy="972730"/>
          </a:xfrm>
          <a:prstGeom prst="bentConnector3">
            <a:avLst>
              <a:gd name="adj1" fmla="val 100000"/>
            </a:avLst>
          </a:prstGeom>
          <a:ln cap="rnd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0353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Type Length Value (TLV) Encoding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AC67B-B01D-F342-A6AB-41B51A5E80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733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A5061-9C00-3D47-9CAD-1FE5C53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Transitive bits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AC67B-B01D-F342-A6AB-41B51A5E80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27102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11398</TotalTime>
  <Words>952</Words>
  <Application>Microsoft Macintosh PowerPoint</Application>
  <PresentationFormat>Widescreen</PresentationFormat>
  <Paragraphs>151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Avenir Book</vt:lpstr>
      <vt:lpstr>Calibri</vt:lpstr>
      <vt:lpstr>Custom Design</vt:lpstr>
      <vt:lpstr>1_Custom Design</vt:lpstr>
      <vt:lpstr>Protocol Design Considerations</vt:lpstr>
      <vt:lpstr>Multi-version, multi-vendor, multi-feature.  The Internet is an uncontrolled mixture of devices from different vendors running different versions of code which support different combinations of features.</vt:lpstr>
      <vt:lpstr>Interop between protocol versions</vt:lpstr>
      <vt:lpstr>Lessons learned from major version bumps</vt:lpstr>
      <vt:lpstr>Interop between feature sets</vt:lpstr>
      <vt:lpstr>Capability announcement (“negotiation”)</vt:lpstr>
      <vt:lpstr>Example: BGPv4 capabilities</vt:lpstr>
      <vt:lpstr>Type Length Value (TLV) Encoding</vt:lpstr>
      <vt:lpstr>Transitive bits</vt:lpstr>
      <vt:lpstr>Crashes and planned upgrades.  There is no such thing as a maintenance window on the Internet.</vt:lpstr>
      <vt:lpstr>Chassis devices</vt:lpstr>
      <vt:lpstr>In-Service Software Upgrade (ISSU)</vt:lpstr>
      <vt:lpstr>Non-Stop Forwarding (NSF) Also known as Graceful Restart (GR)</vt:lpstr>
      <vt:lpstr>Pizza-box devices</vt:lpstr>
      <vt:lpstr>Non-Stop Routing (NSR)</vt:lpstr>
      <vt:lpstr>Scale-out instead of scale-up</vt:lpstr>
      <vt:lpstr>Relatively small impact of losing one device</vt:lpstr>
      <vt:lpstr>Soft state does not scale.  Periodic protocols do not scale. Use hard state instead.</vt:lpstr>
      <vt:lpstr>Use existing reliability mechanisms.  Don’t invent your own reliability mechanism. Run over a transport when possible.</vt:lpstr>
      <vt:lpstr>You need flow and congestion control.  Not just in application protocols, but also in routing and signaling protocols.</vt:lpstr>
      <vt:lpstr>Protocol correctness is hard.  Much harder than you think.</vt:lpstr>
      <vt:lpstr>1980: The entire Internet had to be rebooted</vt:lpstr>
      <vt:lpstr>Implementation correctness is hard.  Much harder than you think.</vt:lpstr>
      <vt:lpstr>Don’t hand-code your parsers</vt:lpstr>
      <vt:lpstr>Thank you.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Bruno Rijsman</dc:creator>
  <cp:lastModifiedBy>Bruno Rijsman</cp:lastModifiedBy>
  <cp:revision>3553</cp:revision>
  <cp:lastPrinted>2019-03-24T13:39:34Z</cp:lastPrinted>
  <dcterms:created xsi:type="dcterms:W3CDTF">2018-10-12T16:19:54Z</dcterms:created>
  <dcterms:modified xsi:type="dcterms:W3CDTF">2019-11-15T14:56:55Z</dcterms:modified>
</cp:coreProperties>
</file>